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notesMasterIdLst>
    <p:notesMasterId r:id="rId26"/>
  </p:notesMasterIdLst>
  <p:sldSz cx="18288000" cy="10287000"/>
  <p:notesSz cx="10287000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2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1.xml"/>
		</Relationships>
</file>

<file path=ppt/notesSlides/_rels/notesSlide2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2.xml"/>
		</Relationships>
</file>

<file path=ppt/notesSlides/_rels/notesSlide2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3.xml"/>
		</Relationships>
</file>

<file path=ppt/notesSlides/_rels/notesSlide2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4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image" Target="../media/image-16-8.png"/><Relationship Id="rId9" Type="http://schemas.openxmlformats.org/officeDocument/2006/relationships/image" Target="../media/image-16-9.png"/><Relationship Id="rId10" Type="http://schemas.openxmlformats.org/officeDocument/2006/relationships/image" Target="../media/image-16-10.png"/><Relationship Id="rId11" Type="http://schemas.openxmlformats.org/officeDocument/2006/relationships/image" Target="../media/image-16-11.png"/><Relationship Id="rId12" Type="http://schemas.openxmlformats.org/officeDocument/2006/relationships/image" Target="../media/image-16-12.png"/><Relationship Id="rId13" Type="http://schemas.openxmlformats.org/officeDocument/2006/relationships/image" Target="../media/image-16-13.png"/><Relationship Id="rId14" Type="http://schemas.openxmlformats.org/officeDocument/2006/relationships/image" Target="../media/image-16-14.png"/><Relationship Id="rId15" Type="http://schemas.openxmlformats.org/officeDocument/2006/relationships/image" Target="../media/image-16-15.png"/><Relationship Id="rId16" Type="http://schemas.openxmlformats.org/officeDocument/2006/relationships/image" Target="../media/image-16-16.png"/><Relationship Id="rId17" Type="http://schemas.openxmlformats.org/officeDocument/2006/relationships/slideLayout" Target="../slideLayouts/slideLayout1.xml"/><Relationship Id="rId18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2-1.png"/><Relationship Id="rId2" Type="http://schemas.openxmlformats.org/officeDocument/2006/relationships/image" Target="../media/image-2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4-1.png"/><Relationship Id="rId2" Type="http://schemas.openxmlformats.org/officeDocument/2006/relationships/image" Target="../media/image-24-2.png"/><Relationship Id="rId3" Type="http://schemas.openxmlformats.org/officeDocument/2006/relationships/image" Target="../media/image-24-3.png"/><Relationship Id="rId4" Type="http://schemas.openxmlformats.org/officeDocument/2006/relationships/image" Target="../media/image-24-4.png"/><Relationship Id="rId5" Type="http://schemas.openxmlformats.org/officeDocument/2006/relationships/image" Target="../media/image-24-5.png"/><Relationship Id="rId6" Type="http://schemas.openxmlformats.org/officeDocument/2006/relationships/image" Target="../media/image-24-6.png"/><Relationship Id="rId7" Type="http://schemas.openxmlformats.org/officeDocument/2006/relationships/image" Target="../media/image-2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BF5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346" y="914346"/>
            <a:ext cx="1047750" cy="104775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5321558" y="1193196"/>
            <a:ext cx="2052096" cy="254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r" indent="0" marL="0">
              <a:buNone/>
            </a:pPr>
            <a:r>
              <a:rPr lang="en-US" sz="1350" b="1" spc="189" kern="0" dirty="0">
                <a:solidFill>
                  <a:srgbClr val="FBF5E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DESIGN GUIDELINE</a:t>
            </a:r>
            <a:endParaRPr lang="en-US" sz="1350" dirty="0"/>
          </a:p>
        </p:txBody>
      </p:sp>
      <p:sp>
        <p:nvSpPr>
          <p:cNvPr id="4" name="Text 1"/>
          <p:cNvSpPr/>
          <p:nvPr/>
        </p:nvSpPr>
        <p:spPr>
          <a:xfrm>
            <a:off x="15321558" y="1466769"/>
            <a:ext cx="2052096" cy="254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r" indent="0" marL="0">
              <a:buNone/>
            </a:pPr>
            <a:r>
              <a:rPr lang="en-US" sz="1350" spc="189" kern="0" dirty="0">
                <a:solidFill>
                  <a:srgbClr val="FBF5E7">
                    <a:alpha val="70000"/>
                  </a:srgbClr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2026 · V3.3</a:t>
            </a:r>
            <a:endParaRPr lang="en-US" sz="1350" dirty="0"/>
          </a:p>
        </p:txBody>
      </p:sp>
      <p:sp>
        <p:nvSpPr>
          <p:cNvPr id="5" name="Text 2"/>
          <p:cNvSpPr/>
          <p:nvPr/>
        </p:nvSpPr>
        <p:spPr>
          <a:xfrm>
            <a:off x="914346" y="2071687"/>
            <a:ext cx="16953087" cy="2978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b="1" spc="297" kern="0" dirty="0">
                <a:solidFill>
                  <a:srgbClr val="2B241E">
                    <a:alpha val="80000"/>
                  </a:srgbClr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SÁNG TẠO GIA VỊ VIỆT</a:t>
            </a:r>
            <a:endParaRPr lang="en-US" sz="1650" dirty="0"/>
          </a:p>
        </p:txBody>
      </p:sp>
      <p:sp>
        <p:nvSpPr>
          <p:cNvPr id="6" name="Text 3"/>
          <p:cNvSpPr/>
          <p:nvPr/>
        </p:nvSpPr>
        <p:spPr>
          <a:xfrm>
            <a:off x="914346" y="2636152"/>
            <a:ext cx="16953087" cy="494536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92000"/>
              </a:lnSpc>
              <a:buNone/>
            </a:pPr>
            <a:r>
              <a:rPr lang="en-US" sz="21000" b="1" spc="-210" kern="0" dirty="0">
                <a:solidFill>
                  <a:srgbClr val="B41A1A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THÍCH CAY.</a:t>
            </a:r>
            <a:endParaRPr lang="en-US" sz="21000" dirty="0"/>
          </a:p>
        </p:txBody>
      </p:sp>
      <p:sp>
        <p:nvSpPr>
          <p:cNvPr id="7" name="Text 4"/>
          <p:cNvSpPr/>
          <p:nvPr/>
        </p:nvSpPr>
        <p:spPr>
          <a:xfrm>
            <a:off x="914346" y="7810094"/>
            <a:ext cx="12753975" cy="990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3300" i="1" dirty="0">
                <a:solidFill>
                  <a:srgbClr val="AB7243"/>
                </a:solidFill>
                <a:latin typeface="Times" pitchFamily="34" charset="0"/>
                <a:ea typeface="Times" pitchFamily="34" charset="-122"/>
                <a:cs typeface="Times" pitchFamily="34" charset="-120"/>
              </a:rPr>
              <a:t>Hệ thống thiết kế &amp; mood board — tài liệu định hướng cho đối tác sáng tạo.</a:t>
            </a:r>
            <a:endParaRPr lang="en-US" sz="3300" dirty="0"/>
          </a:p>
        </p:txBody>
      </p:sp>
      <p:sp>
        <p:nvSpPr>
          <p:cNvPr id="8" name="Shape 5"/>
          <p:cNvSpPr/>
          <p:nvPr/>
        </p:nvSpPr>
        <p:spPr>
          <a:xfrm>
            <a:off x="914346" y="8872185"/>
            <a:ext cx="16459308" cy="17318"/>
          </a:xfrm>
          <a:prstGeom prst="rect">
            <a:avLst/>
          </a:prstGeom>
          <a:solidFill>
            <a:srgbClr val="FBF5E7">
              <a:alpha val="25000"/>
            </a:srgbClr>
          </a:solidFill>
          <a:ln/>
        </p:spPr>
      </p:sp>
      <p:sp>
        <p:nvSpPr>
          <p:cNvPr id="9" name="Text 6"/>
          <p:cNvSpPr/>
          <p:nvPr/>
        </p:nvSpPr>
        <p:spPr>
          <a:xfrm>
            <a:off x="914346" y="9156177"/>
            <a:ext cx="4220991" cy="254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162" kern="0" dirty="0">
                <a:solidFill>
                  <a:srgbClr val="2B241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PHÁT HÀNH NỘI BỘ · PHIÊN BẢN ĐỐI TÁC</a:t>
            </a:r>
            <a:endParaRPr lang="en-US" sz="1350" dirty="0"/>
          </a:p>
        </p:txBody>
      </p:sp>
      <p:sp>
        <p:nvSpPr>
          <p:cNvPr id="10" name="Text 7"/>
          <p:cNvSpPr/>
          <p:nvPr/>
        </p:nvSpPr>
        <p:spPr>
          <a:xfrm>
            <a:off x="16814871" y="9156177"/>
            <a:ext cx="634982" cy="254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2B241E">
                    <a:alpha val="70000"/>
                  </a:srgbClr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01 / 27</a:t>
            </a:r>
            <a:endParaRPr lang="en-US" sz="135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BF5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346" y="533346"/>
            <a:ext cx="2116228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 · HỆ THỐNG THỊ GIÁC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15716385" y="533346"/>
            <a:ext cx="1733469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11 </a:t>
            </a:r>
            <a:pPr algn="l" indent="0" marL="0">
              <a:buNone/>
            </a:pPr>
            <a:r>
              <a:rPr lang="en-US" sz="1200" b="1" spc="96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· </a:t>
            </a:r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CLEAR SPACE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1143000" y="1333500"/>
            <a:ext cx="16482060" cy="254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162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KHOẢNG TRỐNG &amp; KÍCH THƯỚC TỐI THIỂU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1143000" y="1816650"/>
            <a:ext cx="14716125" cy="97071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2000"/>
              </a:lnSpc>
              <a:buNone/>
            </a:pPr>
            <a:r>
              <a:rPr lang="en-US" sz="7200" b="1" spc="-144" kern="0" dirty="0">
                <a:solidFill>
                  <a:srgbClr val="1A1612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Để logo thở.</a:t>
            </a:r>
            <a:endParaRPr lang="en-US" sz="7200" dirty="0"/>
          </a:p>
        </p:txBody>
      </p:sp>
      <p:sp>
        <p:nvSpPr>
          <p:cNvPr id="6" name="Shape 4"/>
          <p:cNvSpPr/>
          <p:nvPr/>
        </p:nvSpPr>
        <p:spPr>
          <a:xfrm>
            <a:off x="1143000" y="3053953"/>
            <a:ext cx="7982734" cy="4225636"/>
          </a:xfrm>
          <a:prstGeom prst="roundRect">
            <a:avLst>
              <a:gd name="adj" fmla="val 5861"/>
            </a:avLst>
          </a:prstGeom>
          <a:solidFill>
            <a:srgbClr val="FFFCF1"/>
          </a:solidFill>
          <a:ln w="17318">
            <a:solidFill>
              <a:srgbClr val="B41A1A"/>
            </a:solidFill>
            <a:prstDash val="dash"/>
          </a:ln>
        </p:spPr>
      </p:sp>
      <p:sp>
        <p:nvSpPr>
          <p:cNvPr id="7" name="Text 5"/>
          <p:cNvSpPr/>
          <p:nvPr/>
        </p:nvSpPr>
        <p:spPr>
          <a:xfrm>
            <a:off x="1388837" y="3223617"/>
            <a:ext cx="348014" cy="64775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B41A1A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×</a:t>
            </a:r>
            <a:endParaRPr lang="en-US" sz="4800" dirty="0"/>
          </a:p>
        </p:txBody>
      </p:sp>
      <p:sp>
        <p:nvSpPr>
          <p:cNvPr id="8" name="Text 6"/>
          <p:cNvSpPr/>
          <p:nvPr/>
        </p:nvSpPr>
        <p:spPr>
          <a:xfrm>
            <a:off x="8608083" y="3223617"/>
            <a:ext cx="348014" cy="64775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B41A1A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×</a:t>
            </a:r>
            <a:endParaRPr lang="en-US" sz="4800" dirty="0"/>
          </a:p>
        </p:txBody>
      </p:sp>
      <p:sp>
        <p:nvSpPr>
          <p:cNvPr id="9" name="Text 7"/>
          <p:cNvSpPr/>
          <p:nvPr/>
        </p:nvSpPr>
        <p:spPr>
          <a:xfrm>
            <a:off x="1388837" y="6500271"/>
            <a:ext cx="348014" cy="64775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B41A1A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×</a:t>
            </a:r>
            <a:endParaRPr lang="en-US" sz="4800" dirty="0"/>
          </a:p>
        </p:txBody>
      </p:sp>
      <p:sp>
        <p:nvSpPr>
          <p:cNvPr id="10" name="Text 8"/>
          <p:cNvSpPr/>
          <p:nvPr/>
        </p:nvSpPr>
        <p:spPr>
          <a:xfrm>
            <a:off x="8608083" y="6500271"/>
            <a:ext cx="348014" cy="64775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B41A1A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×</a:t>
            </a:r>
            <a:endParaRPr lang="en-US" sz="4800" dirty="0"/>
          </a:p>
        </p:txBody>
      </p:sp>
      <p:pic>
        <p:nvPicPr>
          <p:cNvPr id="11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800800" y="3833271"/>
            <a:ext cx="2667000" cy="2667000"/>
          </a:xfrm>
          <a:prstGeom prst="rect">
            <a:avLst/>
          </a:prstGeom>
        </p:spPr>
      </p:pic>
      <p:sp>
        <p:nvSpPr>
          <p:cNvPr id="12" name="Text 9"/>
          <p:cNvSpPr/>
          <p:nvPr/>
        </p:nvSpPr>
        <p:spPr>
          <a:xfrm>
            <a:off x="9887735" y="4075861"/>
            <a:ext cx="7474983" cy="68753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5000"/>
              </a:lnSpc>
              <a:buNone/>
            </a:pPr>
            <a:r>
              <a:rPr lang="en-US" sz="1650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Khoảng trống tối thiểu xung quanh logo bằng </a:t>
            </a:r>
            <a:pPr algn="l" indent="0" marL="0">
              <a:lnSpc>
                <a:spcPct val="155000"/>
              </a:lnSpc>
              <a:buNone/>
            </a:pPr>
            <a:r>
              <a:rPr lang="en-US" sz="1650" b="1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chiều rộng chữ "T" </a:t>
            </a:r>
            <a:pPr algn="l" indent="0" marL="0">
              <a:lnSpc>
                <a:spcPct val="155000"/>
              </a:lnSpc>
              <a:buNone/>
            </a:pPr>
            <a:r>
              <a:rPr lang="en-US" sz="1650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trong wordmark. Không có text, hình, hoặc viền nào được phép xâm phạm.</a:t>
            </a:r>
            <a:endParaRPr lang="en-US" sz="1650" dirty="0"/>
          </a:p>
        </p:txBody>
      </p:sp>
      <p:sp>
        <p:nvSpPr>
          <p:cNvPr id="13" name="Shape 10"/>
          <p:cNvSpPr/>
          <p:nvPr/>
        </p:nvSpPr>
        <p:spPr>
          <a:xfrm>
            <a:off x="9887735" y="5029985"/>
            <a:ext cx="3514373" cy="1456215"/>
          </a:xfrm>
          <a:prstGeom prst="roundRect">
            <a:avLst>
              <a:gd name="adj" fmla="val 17006"/>
            </a:avLst>
          </a:prstGeom>
          <a:solidFill>
            <a:srgbClr val="FFFCF1"/>
          </a:solidFill>
          <a:ln w="17318">
            <a:solidFill>
              <a:srgbClr val="D6CAB0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10133571" y="5275822"/>
            <a:ext cx="3113380" cy="4952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B41A1A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32px</a:t>
            </a:r>
            <a:endParaRPr lang="en-US" sz="3600" dirty="0"/>
          </a:p>
        </p:txBody>
      </p:sp>
      <p:sp>
        <p:nvSpPr>
          <p:cNvPr id="15" name="Text 12"/>
          <p:cNvSpPr/>
          <p:nvPr/>
        </p:nvSpPr>
        <p:spPr>
          <a:xfrm>
            <a:off x="10133571" y="5809168"/>
            <a:ext cx="3113380" cy="20262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050" b="1" spc="84" kern="0" dirty="0">
                <a:solidFill>
                  <a:srgbClr val="5C514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MIN · DIGITAL</a:t>
            </a:r>
            <a:endParaRPr lang="en-US" sz="1050" dirty="0"/>
          </a:p>
        </p:txBody>
      </p:sp>
      <p:sp>
        <p:nvSpPr>
          <p:cNvPr id="16" name="Text 13"/>
          <p:cNvSpPr/>
          <p:nvPr/>
        </p:nvSpPr>
        <p:spPr>
          <a:xfrm>
            <a:off x="10133571" y="6049863"/>
            <a:ext cx="3113380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App icon, favicon, social avatar.</a:t>
            </a:r>
            <a:endParaRPr lang="en-US" sz="1200" dirty="0"/>
          </a:p>
        </p:txBody>
      </p:sp>
      <p:sp>
        <p:nvSpPr>
          <p:cNvPr id="17" name="Shape 14"/>
          <p:cNvSpPr/>
          <p:nvPr/>
        </p:nvSpPr>
        <p:spPr>
          <a:xfrm>
            <a:off x="13630626" y="5029985"/>
            <a:ext cx="3514373" cy="1456215"/>
          </a:xfrm>
          <a:prstGeom prst="roundRect">
            <a:avLst>
              <a:gd name="adj" fmla="val 17006"/>
            </a:avLst>
          </a:prstGeom>
          <a:solidFill>
            <a:srgbClr val="FFFCF1"/>
          </a:solidFill>
          <a:ln w="17318">
            <a:solidFill>
              <a:srgbClr val="D6CAB0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13876463" y="5275822"/>
            <a:ext cx="3113380" cy="4952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dirty="0">
                <a:solidFill>
                  <a:srgbClr val="B41A1A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18mm</a:t>
            </a:r>
            <a:endParaRPr lang="en-US" sz="3600" dirty="0"/>
          </a:p>
        </p:txBody>
      </p:sp>
      <p:sp>
        <p:nvSpPr>
          <p:cNvPr id="19" name="Text 16"/>
          <p:cNvSpPr/>
          <p:nvPr/>
        </p:nvSpPr>
        <p:spPr>
          <a:xfrm>
            <a:off x="13876463" y="5809168"/>
            <a:ext cx="3113380" cy="20262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050" b="1" spc="84" kern="0" dirty="0">
                <a:solidFill>
                  <a:srgbClr val="5C514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MIN · PRINT</a:t>
            </a:r>
            <a:endParaRPr lang="en-US" sz="1050" dirty="0"/>
          </a:p>
        </p:txBody>
      </p:sp>
      <p:sp>
        <p:nvSpPr>
          <p:cNvPr id="20" name="Text 17"/>
          <p:cNvSpPr/>
          <p:nvPr/>
        </p:nvSpPr>
        <p:spPr>
          <a:xfrm>
            <a:off x="13876463" y="6049863"/>
            <a:ext cx="3113380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Bao bì, nhãn dán, business card.</a:t>
            </a:r>
            <a:endParaRPr lang="en-US" sz="1200" dirty="0"/>
          </a:p>
        </p:txBody>
      </p:sp>
      <p:sp>
        <p:nvSpPr>
          <p:cNvPr id="21" name="Text 18"/>
          <p:cNvSpPr/>
          <p:nvPr/>
        </p:nvSpPr>
        <p:spPr>
          <a:xfrm>
            <a:off x="914346" y="9563154"/>
            <a:ext cx="3228350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THÍCH CAY · DESIGN GUIDELINE 2026</a:t>
            </a:r>
            <a:endParaRPr lang="en-US" sz="1200" dirty="0"/>
          </a:p>
        </p:txBody>
      </p:sp>
      <p:sp>
        <p:nvSpPr>
          <p:cNvPr id="22" name="Text 19"/>
          <p:cNvSpPr/>
          <p:nvPr/>
        </p:nvSpPr>
        <p:spPr>
          <a:xfrm>
            <a:off x="16795929" y="9563154"/>
            <a:ext cx="653924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11 / 27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BF5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346" y="533346"/>
            <a:ext cx="2116228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 · HỆ THỐNG THỊ GIÁC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15957216" y="533346"/>
            <a:ext cx="1492638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12 </a:t>
            </a:r>
            <a:pPr algn="l" indent="0" marL="0">
              <a:buNone/>
            </a:pPr>
            <a:r>
              <a:rPr lang="en-US" sz="1200" b="1" spc="96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· </a:t>
            </a:r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BẢNG MÀU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1143000" y="1333500"/>
            <a:ext cx="16482060" cy="254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162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BẢNG MÀU — BRAND PALETTE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1143000" y="1816650"/>
            <a:ext cx="14716125" cy="97071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2000"/>
              </a:lnSpc>
              <a:buNone/>
            </a:pPr>
            <a:r>
              <a:rPr lang="en-US" sz="7200" b="1" spc="-144" kern="0" dirty="0">
                <a:solidFill>
                  <a:srgbClr val="1A1612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Đỏ ớt. Kem giấy. Vàng caramel.</a:t>
            </a:r>
            <a:endParaRPr lang="en-US" sz="7200" dirty="0"/>
          </a:p>
        </p:txBody>
      </p:sp>
      <p:sp>
        <p:nvSpPr>
          <p:cNvPr id="6" name="Shape 4"/>
          <p:cNvSpPr/>
          <p:nvPr/>
        </p:nvSpPr>
        <p:spPr>
          <a:xfrm>
            <a:off x="1143000" y="3053953"/>
            <a:ext cx="3800394" cy="3903085"/>
          </a:xfrm>
          <a:prstGeom prst="roundRect">
            <a:avLst>
              <a:gd name="adj" fmla="val 6516"/>
            </a:avLst>
          </a:prstGeom>
          <a:ln w="17318">
            <a:solidFill>
              <a:srgbClr val="D6CAB0"/>
            </a:solidFill>
            <a:prstDash val="solid"/>
          </a:ln>
          <a:effectLst>
            <a:outerShdw sx="100000" sy="100000" kx="0" ky="0" algn="bl" rotWithShape="0" blurRad="101600" dist="80822" dir="2700000">
              <a:srgbClr val="D6CAB0">
                <a:alpha val="100000"/>
              </a:srgbClr>
            </a:outerShdw>
          </a:effectLst>
        </p:spPr>
      </p:sp>
      <p:sp>
        <p:nvSpPr>
          <p:cNvPr id="7" name="Shape 5"/>
          <p:cNvSpPr/>
          <p:nvPr/>
        </p:nvSpPr>
        <p:spPr>
          <a:xfrm>
            <a:off x="1160318" y="3071271"/>
            <a:ext cx="3765757" cy="2552538"/>
          </a:xfrm>
          <a:prstGeom prst="rect">
            <a:avLst/>
          </a:prstGeom>
          <a:solidFill>
            <a:srgbClr val="B41A1A"/>
          </a:solidFill>
          <a:ln/>
        </p:spPr>
      </p:sp>
      <p:sp>
        <p:nvSpPr>
          <p:cNvPr id="8" name="Text 6"/>
          <p:cNvSpPr/>
          <p:nvPr/>
        </p:nvSpPr>
        <p:spPr>
          <a:xfrm>
            <a:off x="1388837" y="5128617"/>
            <a:ext cx="1277108" cy="3047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CHILLI RED</a:t>
            </a:r>
            <a:endParaRPr lang="en-US" sz="2100" dirty="0"/>
          </a:p>
        </p:txBody>
      </p:sp>
      <p:sp>
        <p:nvSpPr>
          <p:cNvPr id="9" name="Shape 7"/>
          <p:cNvSpPr/>
          <p:nvPr/>
        </p:nvSpPr>
        <p:spPr>
          <a:xfrm>
            <a:off x="1160318" y="5623808"/>
            <a:ext cx="3765757" cy="1315911"/>
          </a:xfrm>
          <a:prstGeom prst="rect">
            <a:avLst/>
          </a:prstGeom>
          <a:solidFill>
            <a:srgbClr val="FFFCF1"/>
          </a:solidFill>
          <a:ln/>
        </p:spPr>
      </p:sp>
      <p:sp>
        <p:nvSpPr>
          <p:cNvPr id="10" name="Text 8"/>
          <p:cNvSpPr/>
          <p:nvPr/>
        </p:nvSpPr>
        <p:spPr>
          <a:xfrm>
            <a:off x="1388837" y="5814308"/>
            <a:ext cx="3407981" cy="1853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b="1" spc="72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PRIMARY · CTA · RIBBON</a:t>
            </a:r>
            <a:endParaRPr lang="en-US" sz="900" dirty="0"/>
          </a:p>
        </p:txBody>
      </p:sp>
      <p:sp>
        <p:nvSpPr>
          <p:cNvPr id="11" name="Text 9"/>
          <p:cNvSpPr/>
          <p:nvPr/>
        </p:nvSpPr>
        <p:spPr>
          <a:xfrm>
            <a:off x="1388837" y="6037686"/>
            <a:ext cx="3407981" cy="23725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2B241E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HEX · #B41A1A</a:t>
            </a:r>
            <a:endParaRPr lang="en-US" sz="1200" dirty="0"/>
          </a:p>
        </p:txBody>
      </p:sp>
      <p:sp>
        <p:nvSpPr>
          <p:cNvPr id="12" name="Text 10"/>
          <p:cNvSpPr/>
          <p:nvPr/>
        </p:nvSpPr>
        <p:spPr>
          <a:xfrm>
            <a:off x="1388837" y="6274864"/>
            <a:ext cx="3407981" cy="23725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2B241E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OKLCH · 0.50 0.19 27</a:t>
            </a:r>
            <a:endParaRPr lang="en-US" sz="1200" dirty="0"/>
          </a:p>
        </p:txBody>
      </p:sp>
      <p:sp>
        <p:nvSpPr>
          <p:cNvPr id="13" name="Text 11"/>
          <p:cNvSpPr/>
          <p:nvPr/>
        </p:nvSpPr>
        <p:spPr>
          <a:xfrm>
            <a:off x="1388837" y="6512042"/>
            <a:ext cx="3407981" cy="23725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2B241E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Token · --primary-600</a:t>
            </a:r>
            <a:endParaRPr lang="en-US" sz="1200" dirty="0"/>
          </a:p>
        </p:txBody>
      </p:sp>
      <p:sp>
        <p:nvSpPr>
          <p:cNvPr id="14" name="Shape 12"/>
          <p:cNvSpPr/>
          <p:nvPr/>
        </p:nvSpPr>
        <p:spPr>
          <a:xfrm>
            <a:off x="5210066" y="3053953"/>
            <a:ext cx="3800529" cy="3903085"/>
          </a:xfrm>
          <a:prstGeom prst="roundRect">
            <a:avLst>
              <a:gd name="adj" fmla="val 6516"/>
            </a:avLst>
          </a:prstGeom>
          <a:ln w="17318">
            <a:solidFill>
              <a:srgbClr val="D6CAB0"/>
            </a:solidFill>
            <a:prstDash val="solid"/>
          </a:ln>
          <a:effectLst>
            <a:outerShdw sx="100000" sy="100000" kx="0" ky="0" algn="bl" rotWithShape="0" blurRad="101600" dist="80822" dir="2700000">
              <a:srgbClr val="D6CAB0">
                <a:alpha val="100000"/>
              </a:srgbClr>
            </a:outerShdw>
          </a:effectLst>
        </p:spPr>
      </p:sp>
      <p:sp>
        <p:nvSpPr>
          <p:cNvPr id="15" name="Shape 13"/>
          <p:cNvSpPr/>
          <p:nvPr/>
        </p:nvSpPr>
        <p:spPr>
          <a:xfrm>
            <a:off x="5227385" y="3071271"/>
            <a:ext cx="3765893" cy="2552538"/>
          </a:xfrm>
          <a:prstGeom prst="rect">
            <a:avLst/>
          </a:prstGeom>
          <a:solidFill>
            <a:srgbClr val="FBF5E7"/>
          </a:solidFill>
          <a:ln/>
        </p:spPr>
      </p:sp>
      <p:sp>
        <p:nvSpPr>
          <p:cNvPr id="16" name="Text 14"/>
          <p:cNvSpPr/>
          <p:nvPr/>
        </p:nvSpPr>
        <p:spPr>
          <a:xfrm>
            <a:off x="5455904" y="5128617"/>
            <a:ext cx="1693015" cy="3047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5C5142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CREAM PAPER</a:t>
            </a:r>
            <a:endParaRPr lang="en-US" sz="2100" dirty="0"/>
          </a:p>
        </p:txBody>
      </p:sp>
      <p:sp>
        <p:nvSpPr>
          <p:cNvPr id="17" name="Shape 15"/>
          <p:cNvSpPr/>
          <p:nvPr/>
        </p:nvSpPr>
        <p:spPr>
          <a:xfrm>
            <a:off x="5227385" y="5623808"/>
            <a:ext cx="3765893" cy="1315911"/>
          </a:xfrm>
          <a:prstGeom prst="rect">
            <a:avLst/>
          </a:prstGeom>
          <a:solidFill>
            <a:srgbClr val="FFFCF1"/>
          </a:solidFill>
          <a:ln/>
        </p:spPr>
      </p:sp>
      <p:sp>
        <p:nvSpPr>
          <p:cNvPr id="18" name="Text 16"/>
          <p:cNvSpPr/>
          <p:nvPr/>
        </p:nvSpPr>
        <p:spPr>
          <a:xfrm>
            <a:off x="5455904" y="5814308"/>
            <a:ext cx="3408121" cy="1853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b="1" spc="72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SURFACE · PAGE BG</a:t>
            </a:r>
            <a:endParaRPr lang="en-US" sz="900" dirty="0"/>
          </a:p>
        </p:txBody>
      </p:sp>
      <p:sp>
        <p:nvSpPr>
          <p:cNvPr id="19" name="Text 17"/>
          <p:cNvSpPr/>
          <p:nvPr/>
        </p:nvSpPr>
        <p:spPr>
          <a:xfrm>
            <a:off x="5455904" y="6037686"/>
            <a:ext cx="3408121" cy="23725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2B241E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HEX · #FBF5E7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5455904" y="6274864"/>
            <a:ext cx="3408121" cy="23725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2B241E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OKLCH · 0.97 0.03 92</a:t>
            </a:r>
            <a:endParaRPr lang="en-US" sz="1200" dirty="0"/>
          </a:p>
        </p:txBody>
      </p:sp>
      <p:sp>
        <p:nvSpPr>
          <p:cNvPr id="21" name="Text 19"/>
          <p:cNvSpPr/>
          <p:nvPr/>
        </p:nvSpPr>
        <p:spPr>
          <a:xfrm>
            <a:off x="5455904" y="6512042"/>
            <a:ext cx="3408121" cy="23725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2B241E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Token · --brand-surface</a:t>
            </a:r>
            <a:endParaRPr lang="en-US" sz="1200" dirty="0"/>
          </a:p>
        </p:txBody>
      </p:sp>
      <p:sp>
        <p:nvSpPr>
          <p:cNvPr id="22" name="Shape 20"/>
          <p:cNvSpPr/>
          <p:nvPr/>
        </p:nvSpPr>
        <p:spPr>
          <a:xfrm>
            <a:off x="9277269" y="3053953"/>
            <a:ext cx="3800529" cy="3903085"/>
          </a:xfrm>
          <a:prstGeom prst="roundRect">
            <a:avLst>
              <a:gd name="adj" fmla="val 6516"/>
            </a:avLst>
          </a:prstGeom>
          <a:ln w="17318">
            <a:solidFill>
              <a:srgbClr val="D6CAB0"/>
            </a:solidFill>
            <a:prstDash val="solid"/>
          </a:ln>
          <a:effectLst>
            <a:outerShdw sx="100000" sy="100000" kx="0" ky="0" algn="bl" rotWithShape="0" blurRad="101600" dist="80822" dir="2700000">
              <a:srgbClr val="D6CAB0">
                <a:alpha val="100000"/>
              </a:srgbClr>
            </a:outerShdw>
          </a:effectLst>
        </p:spPr>
      </p:sp>
      <p:sp>
        <p:nvSpPr>
          <p:cNvPr id="23" name="Shape 21"/>
          <p:cNvSpPr/>
          <p:nvPr/>
        </p:nvSpPr>
        <p:spPr>
          <a:xfrm>
            <a:off x="9294587" y="3071271"/>
            <a:ext cx="3765893" cy="2552538"/>
          </a:xfrm>
          <a:prstGeom prst="rect">
            <a:avLst/>
          </a:prstGeom>
          <a:solidFill>
            <a:srgbClr val="8A4C00"/>
          </a:solidFill>
          <a:ln/>
        </p:spPr>
      </p:sp>
      <p:sp>
        <p:nvSpPr>
          <p:cNvPr id="24" name="Text 22"/>
          <p:cNvSpPr/>
          <p:nvPr/>
        </p:nvSpPr>
        <p:spPr>
          <a:xfrm>
            <a:off x="9523105" y="5128617"/>
            <a:ext cx="1168193" cy="3047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FFC697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CARAMEL</a:t>
            </a:r>
            <a:endParaRPr lang="en-US" sz="2100" dirty="0"/>
          </a:p>
        </p:txBody>
      </p:sp>
      <p:sp>
        <p:nvSpPr>
          <p:cNvPr id="25" name="Shape 23"/>
          <p:cNvSpPr/>
          <p:nvPr/>
        </p:nvSpPr>
        <p:spPr>
          <a:xfrm>
            <a:off x="9294587" y="5623808"/>
            <a:ext cx="3765893" cy="1315911"/>
          </a:xfrm>
          <a:prstGeom prst="rect">
            <a:avLst/>
          </a:prstGeom>
          <a:solidFill>
            <a:srgbClr val="FFFCF1"/>
          </a:solidFill>
          <a:ln/>
        </p:spPr>
      </p:sp>
      <p:sp>
        <p:nvSpPr>
          <p:cNvPr id="26" name="Text 24"/>
          <p:cNvSpPr/>
          <p:nvPr/>
        </p:nvSpPr>
        <p:spPr>
          <a:xfrm>
            <a:off x="9523105" y="5814308"/>
            <a:ext cx="3408121" cy="1853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b="1" spc="72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SECONDARY · STAMP</a:t>
            </a:r>
            <a:endParaRPr lang="en-US" sz="900" dirty="0"/>
          </a:p>
        </p:txBody>
      </p:sp>
      <p:sp>
        <p:nvSpPr>
          <p:cNvPr id="27" name="Text 25"/>
          <p:cNvSpPr/>
          <p:nvPr/>
        </p:nvSpPr>
        <p:spPr>
          <a:xfrm>
            <a:off x="9523105" y="6037686"/>
            <a:ext cx="3408121" cy="23725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2B241E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HEX · #8A4C00</a:t>
            </a:r>
            <a:endParaRPr lang="en-US" sz="1200" dirty="0"/>
          </a:p>
        </p:txBody>
      </p:sp>
      <p:sp>
        <p:nvSpPr>
          <p:cNvPr id="28" name="Text 26"/>
          <p:cNvSpPr/>
          <p:nvPr/>
        </p:nvSpPr>
        <p:spPr>
          <a:xfrm>
            <a:off x="9523105" y="6274864"/>
            <a:ext cx="3408121" cy="23725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2B241E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OKLCH · 0.46 0.10 60</a:t>
            </a:r>
            <a:endParaRPr lang="en-US" sz="1200" dirty="0"/>
          </a:p>
        </p:txBody>
      </p:sp>
      <p:sp>
        <p:nvSpPr>
          <p:cNvPr id="29" name="Text 27"/>
          <p:cNvSpPr/>
          <p:nvPr/>
        </p:nvSpPr>
        <p:spPr>
          <a:xfrm>
            <a:off x="9523105" y="6512042"/>
            <a:ext cx="3408121" cy="23725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2B241E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Token · --brand-secondary</a:t>
            </a:r>
            <a:endParaRPr lang="en-US" sz="1200" dirty="0"/>
          </a:p>
        </p:txBody>
      </p:sp>
      <p:sp>
        <p:nvSpPr>
          <p:cNvPr id="30" name="Shape 28"/>
          <p:cNvSpPr/>
          <p:nvPr/>
        </p:nvSpPr>
        <p:spPr>
          <a:xfrm>
            <a:off x="13344470" y="3053953"/>
            <a:ext cx="3800529" cy="3903085"/>
          </a:xfrm>
          <a:prstGeom prst="roundRect">
            <a:avLst>
              <a:gd name="adj" fmla="val 6516"/>
            </a:avLst>
          </a:prstGeom>
          <a:ln w="17318">
            <a:solidFill>
              <a:srgbClr val="D6CAB0"/>
            </a:solidFill>
            <a:prstDash val="solid"/>
          </a:ln>
          <a:effectLst>
            <a:outerShdw sx="100000" sy="100000" kx="0" ky="0" algn="bl" rotWithShape="0" blurRad="101600" dist="80822" dir="2700000">
              <a:srgbClr val="D6CAB0">
                <a:alpha val="100000"/>
              </a:srgbClr>
            </a:outerShdw>
          </a:effectLst>
        </p:spPr>
      </p:sp>
      <p:sp>
        <p:nvSpPr>
          <p:cNvPr id="31" name="Shape 29"/>
          <p:cNvSpPr/>
          <p:nvPr/>
        </p:nvSpPr>
        <p:spPr>
          <a:xfrm>
            <a:off x="13361789" y="3071271"/>
            <a:ext cx="3765893" cy="2552538"/>
          </a:xfrm>
          <a:prstGeom prst="rect">
            <a:avLst/>
          </a:prstGeom>
          <a:solidFill>
            <a:srgbClr val="FF766A"/>
          </a:solidFill>
          <a:ln/>
        </p:spPr>
      </p:sp>
      <p:sp>
        <p:nvSpPr>
          <p:cNvPr id="32" name="Text 30"/>
          <p:cNvSpPr/>
          <p:nvPr/>
        </p:nvSpPr>
        <p:spPr>
          <a:xfrm>
            <a:off x="13590308" y="5128617"/>
            <a:ext cx="831164" cy="3047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4E0C0C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CORAL</a:t>
            </a:r>
            <a:endParaRPr lang="en-US" sz="2100" dirty="0"/>
          </a:p>
        </p:txBody>
      </p:sp>
      <p:sp>
        <p:nvSpPr>
          <p:cNvPr id="33" name="Shape 31"/>
          <p:cNvSpPr/>
          <p:nvPr/>
        </p:nvSpPr>
        <p:spPr>
          <a:xfrm>
            <a:off x="13361789" y="5623808"/>
            <a:ext cx="3765893" cy="1315911"/>
          </a:xfrm>
          <a:prstGeom prst="rect">
            <a:avLst/>
          </a:prstGeom>
          <a:solidFill>
            <a:srgbClr val="FFFCF1"/>
          </a:solidFill>
          <a:ln/>
        </p:spPr>
      </p:sp>
      <p:sp>
        <p:nvSpPr>
          <p:cNvPr id="34" name="Text 32"/>
          <p:cNvSpPr/>
          <p:nvPr/>
        </p:nvSpPr>
        <p:spPr>
          <a:xfrm>
            <a:off x="13590308" y="5814308"/>
            <a:ext cx="3408121" cy="1853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b="1" spc="72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ACCENT · HIGHLIGHT</a:t>
            </a:r>
            <a:endParaRPr lang="en-US" sz="900" dirty="0"/>
          </a:p>
        </p:txBody>
      </p:sp>
      <p:sp>
        <p:nvSpPr>
          <p:cNvPr id="35" name="Text 33"/>
          <p:cNvSpPr/>
          <p:nvPr/>
        </p:nvSpPr>
        <p:spPr>
          <a:xfrm>
            <a:off x="13590308" y="6037686"/>
            <a:ext cx="3408121" cy="23725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2B241E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HEX · #FF766A</a:t>
            </a:r>
            <a:endParaRPr lang="en-US" sz="1200" dirty="0"/>
          </a:p>
        </p:txBody>
      </p:sp>
      <p:sp>
        <p:nvSpPr>
          <p:cNvPr id="36" name="Text 34"/>
          <p:cNvSpPr/>
          <p:nvPr/>
        </p:nvSpPr>
        <p:spPr>
          <a:xfrm>
            <a:off x="13590308" y="6274864"/>
            <a:ext cx="3408121" cy="23725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2B241E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OKLCH · 0.71 0.18 28</a:t>
            </a:r>
            <a:endParaRPr lang="en-US" sz="1200" dirty="0"/>
          </a:p>
        </p:txBody>
      </p:sp>
      <p:sp>
        <p:nvSpPr>
          <p:cNvPr id="37" name="Text 35"/>
          <p:cNvSpPr/>
          <p:nvPr/>
        </p:nvSpPr>
        <p:spPr>
          <a:xfrm>
            <a:off x="13590308" y="6512042"/>
            <a:ext cx="3408121" cy="23725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2B241E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Token · --brand-accent</a:t>
            </a:r>
            <a:endParaRPr lang="en-US" sz="1200" dirty="0"/>
          </a:p>
        </p:txBody>
      </p:sp>
      <p:sp>
        <p:nvSpPr>
          <p:cNvPr id="38" name="Shape 36"/>
          <p:cNvSpPr/>
          <p:nvPr/>
        </p:nvSpPr>
        <p:spPr>
          <a:xfrm>
            <a:off x="1143000" y="7223711"/>
            <a:ext cx="3800394" cy="3903085"/>
          </a:xfrm>
          <a:prstGeom prst="roundRect">
            <a:avLst>
              <a:gd name="adj" fmla="val 6516"/>
            </a:avLst>
          </a:prstGeom>
          <a:ln w="17318">
            <a:solidFill>
              <a:srgbClr val="D6CAB0"/>
            </a:solidFill>
            <a:prstDash val="solid"/>
          </a:ln>
          <a:effectLst>
            <a:outerShdw sx="100000" sy="100000" kx="0" ky="0" algn="bl" rotWithShape="0" blurRad="101600" dist="80822" dir="2700000">
              <a:srgbClr val="D6CAB0">
                <a:alpha val="100000"/>
              </a:srgbClr>
            </a:outerShdw>
          </a:effectLst>
        </p:spPr>
      </p:sp>
      <p:sp>
        <p:nvSpPr>
          <p:cNvPr id="39" name="Shape 37"/>
          <p:cNvSpPr/>
          <p:nvPr/>
        </p:nvSpPr>
        <p:spPr>
          <a:xfrm>
            <a:off x="1160318" y="7241029"/>
            <a:ext cx="3765757" cy="2552538"/>
          </a:xfrm>
          <a:prstGeom prst="rect">
            <a:avLst/>
          </a:prstGeom>
          <a:solidFill>
            <a:srgbClr val="FFC697"/>
          </a:solidFill>
          <a:ln/>
        </p:spPr>
      </p:sp>
      <p:sp>
        <p:nvSpPr>
          <p:cNvPr id="40" name="Text 38"/>
          <p:cNvSpPr/>
          <p:nvPr/>
        </p:nvSpPr>
        <p:spPr>
          <a:xfrm>
            <a:off x="1388837" y="9298375"/>
            <a:ext cx="830623" cy="3047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8A4C00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PEACH</a:t>
            </a:r>
            <a:endParaRPr lang="en-US" sz="2100" dirty="0"/>
          </a:p>
        </p:txBody>
      </p:sp>
      <p:sp>
        <p:nvSpPr>
          <p:cNvPr id="41" name="Shape 39"/>
          <p:cNvSpPr/>
          <p:nvPr/>
        </p:nvSpPr>
        <p:spPr>
          <a:xfrm>
            <a:off x="1160318" y="9793567"/>
            <a:ext cx="3765757" cy="1315911"/>
          </a:xfrm>
          <a:prstGeom prst="rect">
            <a:avLst/>
          </a:prstGeom>
          <a:solidFill>
            <a:srgbClr val="FFFCF1"/>
          </a:solidFill>
          <a:ln/>
        </p:spPr>
      </p:sp>
      <p:sp>
        <p:nvSpPr>
          <p:cNvPr id="42" name="Text 40"/>
          <p:cNvSpPr/>
          <p:nvPr/>
        </p:nvSpPr>
        <p:spPr>
          <a:xfrm>
            <a:off x="1388837" y="9984067"/>
            <a:ext cx="3407981" cy="1853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b="1" spc="72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CONTAINER · SOFT ACCENT</a:t>
            </a:r>
            <a:endParaRPr lang="en-US" sz="900" dirty="0"/>
          </a:p>
        </p:txBody>
      </p:sp>
      <p:sp>
        <p:nvSpPr>
          <p:cNvPr id="43" name="Text 41"/>
          <p:cNvSpPr/>
          <p:nvPr/>
        </p:nvSpPr>
        <p:spPr>
          <a:xfrm>
            <a:off x="1388837" y="10207444"/>
            <a:ext cx="3407981" cy="23725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2B241E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HEX · #FFC697</a:t>
            </a:r>
            <a:endParaRPr lang="en-US" sz="1200" dirty="0"/>
          </a:p>
        </p:txBody>
      </p:sp>
      <p:sp>
        <p:nvSpPr>
          <p:cNvPr id="44" name="Text 42"/>
          <p:cNvSpPr/>
          <p:nvPr/>
        </p:nvSpPr>
        <p:spPr>
          <a:xfrm>
            <a:off x="1388837" y="10444622"/>
            <a:ext cx="3407981" cy="23725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2B241E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OKLCH · 0.86 0.07 65</a:t>
            </a:r>
            <a:endParaRPr lang="en-US" sz="1200" dirty="0"/>
          </a:p>
        </p:txBody>
      </p:sp>
      <p:sp>
        <p:nvSpPr>
          <p:cNvPr id="45" name="Text 43"/>
          <p:cNvSpPr/>
          <p:nvPr/>
        </p:nvSpPr>
        <p:spPr>
          <a:xfrm>
            <a:off x="1388837" y="10681800"/>
            <a:ext cx="3407981" cy="23725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2B241E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Token · --secondary-container</a:t>
            </a:r>
            <a:endParaRPr lang="en-US" sz="1200" dirty="0"/>
          </a:p>
        </p:txBody>
      </p:sp>
      <p:sp>
        <p:nvSpPr>
          <p:cNvPr id="46" name="Shape 44"/>
          <p:cNvSpPr/>
          <p:nvPr/>
        </p:nvSpPr>
        <p:spPr>
          <a:xfrm>
            <a:off x="5210066" y="7223711"/>
            <a:ext cx="3800529" cy="3903085"/>
          </a:xfrm>
          <a:prstGeom prst="roundRect">
            <a:avLst>
              <a:gd name="adj" fmla="val 6516"/>
            </a:avLst>
          </a:prstGeom>
          <a:ln w="17318">
            <a:solidFill>
              <a:srgbClr val="D6CAB0"/>
            </a:solidFill>
            <a:prstDash val="solid"/>
          </a:ln>
          <a:effectLst>
            <a:outerShdw sx="100000" sy="100000" kx="0" ky="0" algn="bl" rotWithShape="0" blurRad="101600" dist="80822" dir="2700000">
              <a:srgbClr val="D6CAB0">
                <a:alpha val="100000"/>
              </a:srgbClr>
            </a:outerShdw>
          </a:effectLst>
        </p:spPr>
      </p:sp>
      <p:sp>
        <p:nvSpPr>
          <p:cNvPr id="47" name="Shape 45"/>
          <p:cNvSpPr/>
          <p:nvPr/>
        </p:nvSpPr>
        <p:spPr>
          <a:xfrm>
            <a:off x="5227385" y="7241029"/>
            <a:ext cx="3765893" cy="2552538"/>
          </a:xfrm>
          <a:prstGeom prst="rect">
            <a:avLst/>
          </a:prstGeom>
          <a:solidFill>
            <a:srgbClr val="2B241E"/>
          </a:solidFill>
          <a:ln/>
        </p:spPr>
      </p:sp>
      <p:sp>
        <p:nvSpPr>
          <p:cNvPr id="48" name="Text 46"/>
          <p:cNvSpPr/>
          <p:nvPr/>
        </p:nvSpPr>
        <p:spPr>
          <a:xfrm>
            <a:off x="5455904" y="9298375"/>
            <a:ext cx="506990" cy="3047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FBF5E7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INK</a:t>
            </a:r>
            <a:endParaRPr lang="en-US" sz="2100" dirty="0"/>
          </a:p>
        </p:txBody>
      </p:sp>
      <p:sp>
        <p:nvSpPr>
          <p:cNvPr id="49" name="Shape 47"/>
          <p:cNvSpPr/>
          <p:nvPr/>
        </p:nvSpPr>
        <p:spPr>
          <a:xfrm>
            <a:off x="5227385" y="9793567"/>
            <a:ext cx="3765893" cy="1315911"/>
          </a:xfrm>
          <a:prstGeom prst="rect">
            <a:avLst/>
          </a:prstGeom>
          <a:solidFill>
            <a:srgbClr val="FFFCF1"/>
          </a:solidFill>
          <a:ln/>
        </p:spPr>
      </p:sp>
      <p:sp>
        <p:nvSpPr>
          <p:cNvPr id="50" name="Text 48"/>
          <p:cNvSpPr/>
          <p:nvPr/>
        </p:nvSpPr>
        <p:spPr>
          <a:xfrm>
            <a:off x="5455904" y="9984067"/>
            <a:ext cx="3408121" cy="1853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b="1" spc="72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TEXT · BODY · HEADING</a:t>
            </a:r>
            <a:endParaRPr lang="en-US" sz="900" dirty="0"/>
          </a:p>
        </p:txBody>
      </p:sp>
      <p:sp>
        <p:nvSpPr>
          <p:cNvPr id="51" name="Text 49"/>
          <p:cNvSpPr/>
          <p:nvPr/>
        </p:nvSpPr>
        <p:spPr>
          <a:xfrm>
            <a:off x="5455904" y="10207444"/>
            <a:ext cx="3408121" cy="23725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2B241E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HEX · #2B241E</a:t>
            </a:r>
            <a:endParaRPr lang="en-US" sz="1200" dirty="0"/>
          </a:p>
        </p:txBody>
      </p:sp>
      <p:sp>
        <p:nvSpPr>
          <p:cNvPr id="52" name="Text 50"/>
          <p:cNvSpPr/>
          <p:nvPr/>
        </p:nvSpPr>
        <p:spPr>
          <a:xfrm>
            <a:off x="5455904" y="10444622"/>
            <a:ext cx="3408121" cy="23725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2B241E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OKLCH · 0.22 0.01 60</a:t>
            </a:r>
            <a:endParaRPr lang="en-US" sz="1200" dirty="0"/>
          </a:p>
        </p:txBody>
      </p:sp>
      <p:sp>
        <p:nvSpPr>
          <p:cNvPr id="53" name="Text 51"/>
          <p:cNvSpPr/>
          <p:nvPr/>
        </p:nvSpPr>
        <p:spPr>
          <a:xfrm>
            <a:off x="5455904" y="10681800"/>
            <a:ext cx="3408121" cy="23725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2B241E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Token · --neutral-800</a:t>
            </a:r>
            <a:endParaRPr lang="en-US" sz="1200" dirty="0"/>
          </a:p>
        </p:txBody>
      </p:sp>
      <p:sp>
        <p:nvSpPr>
          <p:cNvPr id="54" name="Shape 52"/>
          <p:cNvSpPr/>
          <p:nvPr/>
        </p:nvSpPr>
        <p:spPr>
          <a:xfrm>
            <a:off x="9277269" y="7223711"/>
            <a:ext cx="3800529" cy="3903085"/>
          </a:xfrm>
          <a:prstGeom prst="roundRect">
            <a:avLst>
              <a:gd name="adj" fmla="val 6516"/>
            </a:avLst>
          </a:prstGeom>
          <a:ln w="17318">
            <a:solidFill>
              <a:srgbClr val="D6CAB0"/>
            </a:solidFill>
            <a:prstDash val="solid"/>
          </a:ln>
          <a:effectLst>
            <a:outerShdw sx="100000" sy="100000" kx="0" ky="0" algn="bl" rotWithShape="0" blurRad="101600" dist="80822" dir="2700000">
              <a:srgbClr val="D6CAB0">
                <a:alpha val="100000"/>
              </a:srgbClr>
            </a:outerShdw>
          </a:effectLst>
        </p:spPr>
      </p:sp>
      <p:sp>
        <p:nvSpPr>
          <p:cNvPr id="55" name="Shape 53"/>
          <p:cNvSpPr/>
          <p:nvPr/>
        </p:nvSpPr>
        <p:spPr>
          <a:xfrm>
            <a:off x="9294587" y="7241029"/>
            <a:ext cx="3765893" cy="2552538"/>
          </a:xfrm>
          <a:prstGeom prst="rect">
            <a:avLst/>
          </a:prstGeom>
          <a:solidFill>
            <a:srgbClr val="FFFCF1"/>
          </a:solidFill>
          <a:ln/>
        </p:spPr>
      </p:sp>
      <p:sp>
        <p:nvSpPr>
          <p:cNvPr id="56" name="Text 54"/>
          <p:cNvSpPr/>
          <p:nvPr/>
        </p:nvSpPr>
        <p:spPr>
          <a:xfrm>
            <a:off x="9523105" y="9298375"/>
            <a:ext cx="1690579" cy="3047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5C5142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LIFTED CREAM</a:t>
            </a:r>
            <a:endParaRPr lang="en-US" sz="2100" dirty="0"/>
          </a:p>
        </p:txBody>
      </p:sp>
      <p:sp>
        <p:nvSpPr>
          <p:cNvPr id="57" name="Shape 55"/>
          <p:cNvSpPr/>
          <p:nvPr/>
        </p:nvSpPr>
        <p:spPr>
          <a:xfrm>
            <a:off x="9294587" y="9793567"/>
            <a:ext cx="3765893" cy="1315911"/>
          </a:xfrm>
          <a:prstGeom prst="rect">
            <a:avLst/>
          </a:prstGeom>
          <a:solidFill>
            <a:srgbClr val="FFFCF1"/>
          </a:solidFill>
          <a:ln/>
        </p:spPr>
      </p:sp>
      <p:sp>
        <p:nvSpPr>
          <p:cNvPr id="58" name="Text 56"/>
          <p:cNvSpPr/>
          <p:nvPr/>
        </p:nvSpPr>
        <p:spPr>
          <a:xfrm>
            <a:off x="9523105" y="9984067"/>
            <a:ext cx="3408121" cy="1853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b="1" spc="72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SURFACE ELEVATED · CARD</a:t>
            </a:r>
            <a:endParaRPr lang="en-US" sz="900" dirty="0"/>
          </a:p>
        </p:txBody>
      </p:sp>
      <p:sp>
        <p:nvSpPr>
          <p:cNvPr id="59" name="Text 57"/>
          <p:cNvSpPr/>
          <p:nvPr/>
        </p:nvSpPr>
        <p:spPr>
          <a:xfrm>
            <a:off x="9523105" y="10207444"/>
            <a:ext cx="3408121" cy="23725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2B241E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HEX · #FFFCF1</a:t>
            </a:r>
            <a:endParaRPr lang="en-US" sz="1200" dirty="0"/>
          </a:p>
        </p:txBody>
      </p:sp>
      <p:sp>
        <p:nvSpPr>
          <p:cNvPr id="60" name="Text 58"/>
          <p:cNvSpPr/>
          <p:nvPr/>
        </p:nvSpPr>
        <p:spPr>
          <a:xfrm>
            <a:off x="9523105" y="10444622"/>
            <a:ext cx="3408121" cy="23725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2B241E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OKLCH · 0.99 0.02 95</a:t>
            </a:r>
            <a:endParaRPr lang="en-US" sz="1200" dirty="0"/>
          </a:p>
        </p:txBody>
      </p:sp>
      <p:sp>
        <p:nvSpPr>
          <p:cNvPr id="61" name="Text 59"/>
          <p:cNvSpPr/>
          <p:nvPr/>
        </p:nvSpPr>
        <p:spPr>
          <a:xfrm>
            <a:off x="9523105" y="10681800"/>
            <a:ext cx="3408121" cy="23725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2B241E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Token · --surface-elevated</a:t>
            </a:r>
            <a:endParaRPr lang="en-US" sz="1200" dirty="0"/>
          </a:p>
        </p:txBody>
      </p:sp>
      <p:sp>
        <p:nvSpPr>
          <p:cNvPr id="62" name="Shape 60"/>
          <p:cNvSpPr/>
          <p:nvPr/>
        </p:nvSpPr>
        <p:spPr>
          <a:xfrm>
            <a:off x="13344470" y="7223711"/>
            <a:ext cx="3800529" cy="3903085"/>
          </a:xfrm>
          <a:prstGeom prst="roundRect">
            <a:avLst>
              <a:gd name="adj" fmla="val 6516"/>
            </a:avLst>
          </a:prstGeom>
          <a:ln w="17318">
            <a:solidFill>
              <a:srgbClr val="D6CAB0"/>
            </a:solidFill>
            <a:prstDash val="solid"/>
          </a:ln>
          <a:effectLst>
            <a:outerShdw sx="100000" sy="100000" kx="0" ky="0" algn="bl" rotWithShape="0" blurRad="101600" dist="80822" dir="2700000">
              <a:srgbClr val="D6CAB0">
                <a:alpha val="100000"/>
              </a:srgbClr>
            </a:outerShdw>
          </a:effectLst>
        </p:spPr>
      </p:sp>
      <p:sp>
        <p:nvSpPr>
          <p:cNvPr id="63" name="Shape 61"/>
          <p:cNvSpPr/>
          <p:nvPr/>
        </p:nvSpPr>
        <p:spPr>
          <a:xfrm>
            <a:off x="13361789" y="7241029"/>
            <a:ext cx="3765893" cy="2552538"/>
          </a:xfrm>
          <a:prstGeom prst="rect">
            <a:avLst/>
          </a:prstGeom>
          <a:solidFill>
            <a:srgbClr val="921616"/>
          </a:solidFill>
          <a:ln/>
        </p:spPr>
      </p:sp>
      <p:sp>
        <p:nvSpPr>
          <p:cNvPr id="64" name="Text 62"/>
          <p:cNvSpPr/>
          <p:nvPr/>
        </p:nvSpPr>
        <p:spPr>
          <a:xfrm>
            <a:off x="13590308" y="9298375"/>
            <a:ext cx="1139509" cy="3047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0" dirty="0">
                <a:solidFill>
                  <a:srgbClr val="FBF5E7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MAROON</a:t>
            </a:r>
            <a:endParaRPr lang="en-US" sz="2100" dirty="0"/>
          </a:p>
        </p:txBody>
      </p:sp>
      <p:sp>
        <p:nvSpPr>
          <p:cNvPr id="65" name="Shape 63"/>
          <p:cNvSpPr/>
          <p:nvPr/>
        </p:nvSpPr>
        <p:spPr>
          <a:xfrm>
            <a:off x="13361789" y="9793567"/>
            <a:ext cx="3765893" cy="1315911"/>
          </a:xfrm>
          <a:prstGeom prst="rect">
            <a:avLst/>
          </a:prstGeom>
          <a:solidFill>
            <a:srgbClr val="FFFCF1"/>
          </a:solidFill>
          <a:ln/>
        </p:spPr>
      </p:sp>
      <p:sp>
        <p:nvSpPr>
          <p:cNvPr id="66" name="Text 64"/>
          <p:cNvSpPr/>
          <p:nvPr/>
        </p:nvSpPr>
        <p:spPr>
          <a:xfrm>
            <a:off x="13590308" y="9984067"/>
            <a:ext cx="3408121" cy="1853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b="1" spc="72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PRESSED · HOVER · OUTLINE</a:t>
            </a:r>
            <a:endParaRPr lang="en-US" sz="900" dirty="0"/>
          </a:p>
        </p:txBody>
      </p:sp>
      <p:sp>
        <p:nvSpPr>
          <p:cNvPr id="67" name="Text 65"/>
          <p:cNvSpPr/>
          <p:nvPr/>
        </p:nvSpPr>
        <p:spPr>
          <a:xfrm>
            <a:off x="13590308" y="10207444"/>
            <a:ext cx="3408121" cy="23725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2B241E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HEX · #921616</a:t>
            </a:r>
            <a:endParaRPr lang="en-US" sz="1200" dirty="0"/>
          </a:p>
        </p:txBody>
      </p:sp>
      <p:sp>
        <p:nvSpPr>
          <p:cNvPr id="68" name="Text 66"/>
          <p:cNvSpPr/>
          <p:nvPr/>
        </p:nvSpPr>
        <p:spPr>
          <a:xfrm>
            <a:off x="13590308" y="10444622"/>
            <a:ext cx="3408121" cy="23725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2B241E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OKLCH · 0.43 0.18 27</a:t>
            </a:r>
            <a:endParaRPr lang="en-US" sz="1200" dirty="0"/>
          </a:p>
        </p:txBody>
      </p:sp>
      <p:sp>
        <p:nvSpPr>
          <p:cNvPr id="69" name="Text 67"/>
          <p:cNvSpPr/>
          <p:nvPr/>
        </p:nvSpPr>
        <p:spPr>
          <a:xfrm>
            <a:off x="13590308" y="10681800"/>
            <a:ext cx="3408121" cy="23725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2B241E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Token · --primary-700</a:t>
            </a:r>
            <a:endParaRPr lang="en-US" sz="1200" dirty="0"/>
          </a:p>
        </p:txBody>
      </p:sp>
      <p:sp>
        <p:nvSpPr>
          <p:cNvPr id="70" name="Text 68"/>
          <p:cNvSpPr/>
          <p:nvPr/>
        </p:nvSpPr>
        <p:spPr>
          <a:xfrm>
            <a:off x="914346" y="9563154"/>
            <a:ext cx="3228350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THÍCH CAY · DESIGN GUIDELINE 2026</a:t>
            </a:r>
            <a:endParaRPr lang="en-US" sz="1200" dirty="0"/>
          </a:p>
        </p:txBody>
      </p:sp>
      <p:sp>
        <p:nvSpPr>
          <p:cNvPr id="71" name="Text 69"/>
          <p:cNvSpPr/>
          <p:nvPr/>
        </p:nvSpPr>
        <p:spPr>
          <a:xfrm>
            <a:off x="16795929" y="9563154"/>
            <a:ext cx="653924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12 / 27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BF5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346" y="533346"/>
            <a:ext cx="2116228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 · HỆ THỐNG THỊ GIÁC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15857501" y="533346"/>
            <a:ext cx="1592353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13 </a:t>
            </a:r>
            <a:pPr algn="l" indent="0" marL="0">
              <a:buNone/>
            </a:pPr>
            <a:r>
              <a:rPr lang="en-US" sz="1200" b="1" spc="96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· </a:t>
            </a:r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THANG MÀU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1143000" y="1333500"/>
            <a:ext cx="16482060" cy="254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162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COLOR SCALES — 50 → 950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1143000" y="1816650"/>
            <a:ext cx="14716125" cy="97071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2000"/>
              </a:lnSpc>
              <a:buNone/>
            </a:pPr>
            <a:r>
              <a:rPr lang="en-US" sz="7200" b="1" spc="-144" kern="0" dirty="0">
                <a:solidFill>
                  <a:srgbClr val="1A1612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Mở rộng có hệ thống.</a:t>
            </a:r>
            <a:endParaRPr lang="en-US" sz="7200" dirty="0"/>
          </a:p>
        </p:txBody>
      </p:sp>
      <p:sp>
        <p:nvSpPr>
          <p:cNvPr id="6" name="Text 4"/>
          <p:cNvSpPr/>
          <p:nvPr/>
        </p:nvSpPr>
        <p:spPr>
          <a:xfrm>
            <a:off x="1143000" y="3053953"/>
            <a:ext cx="10791825" cy="83798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100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Mỗi bậc cách nhau khoảng 8–10 % độ sáng OKLCH. Dùng </a:t>
            </a:r>
            <a:pPr algn="l" indent="0" marL="0">
              <a:lnSpc>
                <a:spcPct val="150000"/>
              </a:lnSpc>
              <a:buNone/>
            </a:pPr>
            <a:r>
              <a:rPr lang="en-US" sz="2100" b="1" dirty="0">
                <a:solidFill>
                  <a:srgbClr val="1A161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--primary-600 </a:t>
            </a:r>
            <a:pPr algn="l" indent="0" marL="0">
              <a:lnSpc>
                <a:spcPct val="150000"/>
              </a:lnSpc>
              <a:buNone/>
            </a:pPr>
            <a:r>
              <a:rPr lang="en-US" sz="2100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&amp; </a:t>
            </a:r>
            <a:pPr algn="l" indent="0" marL="0">
              <a:lnSpc>
                <a:spcPct val="150000"/>
              </a:lnSpc>
              <a:buNone/>
            </a:pPr>
            <a:r>
              <a:rPr lang="en-US" sz="2100" b="1" dirty="0">
                <a:solidFill>
                  <a:srgbClr val="1A161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--neutral-800 </a:t>
            </a:r>
            <a:pPr algn="l" indent="0" marL="0">
              <a:lnSpc>
                <a:spcPct val="150000"/>
              </a:lnSpc>
              <a:buNone/>
            </a:pPr>
            <a:r>
              <a:rPr lang="en-US" sz="2100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là default; các bậc khác cho state, container, divider.</a:t>
            </a:r>
            <a:endParaRPr lang="en-US" sz="2100" dirty="0"/>
          </a:p>
        </p:txBody>
      </p:sp>
      <p:sp>
        <p:nvSpPr>
          <p:cNvPr id="7" name="Text 5"/>
          <p:cNvSpPr/>
          <p:nvPr/>
        </p:nvSpPr>
        <p:spPr>
          <a:xfrm>
            <a:off x="1143000" y="4311010"/>
            <a:ext cx="16482060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5C514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PRIMARY · CHILLI RED</a:t>
            </a:r>
            <a:endParaRPr lang="en-US" sz="1200" dirty="0"/>
          </a:p>
        </p:txBody>
      </p:sp>
      <p:sp>
        <p:nvSpPr>
          <p:cNvPr id="8" name="Shape 6"/>
          <p:cNvSpPr/>
          <p:nvPr/>
        </p:nvSpPr>
        <p:spPr>
          <a:xfrm>
            <a:off x="1143000" y="4615701"/>
            <a:ext cx="16002000" cy="872809"/>
          </a:xfrm>
          <a:prstGeom prst="roundRect">
            <a:avLst>
              <a:gd name="adj" fmla="val 15278"/>
            </a:avLst>
          </a:prstGeom>
          <a:ln w="17318">
            <a:solidFill>
              <a:srgbClr val="D6CAB0"/>
            </a:solidFill>
            <a:prstDash val="solid"/>
          </a:ln>
        </p:spPr>
      </p:sp>
      <p:sp>
        <p:nvSpPr>
          <p:cNvPr id="9" name="Shape 7"/>
          <p:cNvSpPr/>
          <p:nvPr/>
        </p:nvSpPr>
        <p:spPr>
          <a:xfrm>
            <a:off x="1160318" y="4633019"/>
            <a:ext cx="1451480" cy="838173"/>
          </a:xfrm>
          <a:prstGeom prst="rect">
            <a:avLst/>
          </a:prstGeom>
          <a:solidFill>
            <a:srgbClr val="FDF2F2"/>
          </a:solidFill>
          <a:ln/>
        </p:spPr>
      </p:sp>
      <p:sp>
        <p:nvSpPr>
          <p:cNvPr id="10" name="Text 8"/>
          <p:cNvSpPr/>
          <p:nvPr/>
        </p:nvSpPr>
        <p:spPr>
          <a:xfrm>
            <a:off x="1160318" y="4633019"/>
            <a:ext cx="1527680" cy="8000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3D352B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50</a:t>
            </a:r>
            <a:endParaRPr lang="en-US" sz="900" dirty="0"/>
          </a:p>
        </p:txBody>
      </p:sp>
      <p:sp>
        <p:nvSpPr>
          <p:cNvPr id="11" name="Shape 9"/>
          <p:cNvSpPr/>
          <p:nvPr/>
        </p:nvSpPr>
        <p:spPr>
          <a:xfrm>
            <a:off x="2611798" y="4633019"/>
            <a:ext cx="1451615" cy="838173"/>
          </a:xfrm>
          <a:prstGeom prst="rect">
            <a:avLst/>
          </a:prstGeom>
          <a:solidFill>
            <a:srgbClr val="FBE3E3"/>
          </a:solidFill>
          <a:ln/>
        </p:spPr>
      </p:sp>
      <p:sp>
        <p:nvSpPr>
          <p:cNvPr id="12" name="Text 10"/>
          <p:cNvSpPr/>
          <p:nvPr/>
        </p:nvSpPr>
        <p:spPr>
          <a:xfrm>
            <a:off x="2611798" y="4633019"/>
            <a:ext cx="1527815" cy="8000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3D352B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100</a:t>
            </a:r>
            <a:endParaRPr lang="en-US" sz="900" dirty="0"/>
          </a:p>
        </p:txBody>
      </p:sp>
      <p:sp>
        <p:nvSpPr>
          <p:cNvPr id="13" name="Shape 11"/>
          <p:cNvSpPr/>
          <p:nvPr/>
        </p:nvSpPr>
        <p:spPr>
          <a:xfrm>
            <a:off x="4063414" y="4633019"/>
            <a:ext cx="1451615" cy="838173"/>
          </a:xfrm>
          <a:prstGeom prst="rect">
            <a:avLst/>
          </a:prstGeom>
          <a:solidFill>
            <a:srgbClr val="F7C0C0"/>
          </a:solidFill>
          <a:ln/>
        </p:spPr>
      </p:sp>
      <p:sp>
        <p:nvSpPr>
          <p:cNvPr id="14" name="Text 12"/>
          <p:cNvSpPr/>
          <p:nvPr/>
        </p:nvSpPr>
        <p:spPr>
          <a:xfrm>
            <a:off x="4063414" y="4633019"/>
            <a:ext cx="1527815" cy="8000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3D352B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200</a:t>
            </a:r>
            <a:endParaRPr lang="en-US" sz="900" dirty="0"/>
          </a:p>
        </p:txBody>
      </p:sp>
      <p:sp>
        <p:nvSpPr>
          <p:cNvPr id="15" name="Shape 13"/>
          <p:cNvSpPr/>
          <p:nvPr/>
        </p:nvSpPr>
        <p:spPr>
          <a:xfrm>
            <a:off x="5515029" y="4633019"/>
            <a:ext cx="1451480" cy="838173"/>
          </a:xfrm>
          <a:prstGeom prst="rect">
            <a:avLst/>
          </a:prstGeom>
          <a:solidFill>
            <a:srgbClr val="F09494"/>
          </a:solidFill>
          <a:ln/>
        </p:spPr>
      </p:sp>
      <p:sp>
        <p:nvSpPr>
          <p:cNvPr id="16" name="Text 14"/>
          <p:cNvSpPr/>
          <p:nvPr/>
        </p:nvSpPr>
        <p:spPr>
          <a:xfrm>
            <a:off x="5515029" y="4633019"/>
            <a:ext cx="1527680" cy="8000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3D352B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300</a:t>
            </a:r>
            <a:endParaRPr lang="en-US" sz="900" dirty="0"/>
          </a:p>
        </p:txBody>
      </p:sp>
      <p:sp>
        <p:nvSpPr>
          <p:cNvPr id="17" name="Shape 15"/>
          <p:cNvSpPr/>
          <p:nvPr/>
        </p:nvSpPr>
        <p:spPr>
          <a:xfrm>
            <a:off x="6966509" y="4633019"/>
            <a:ext cx="1451615" cy="838173"/>
          </a:xfrm>
          <a:prstGeom prst="rect">
            <a:avLst/>
          </a:prstGeom>
          <a:solidFill>
            <a:srgbClr val="E66666"/>
          </a:solidFill>
          <a:ln/>
        </p:spPr>
      </p:sp>
      <p:sp>
        <p:nvSpPr>
          <p:cNvPr id="18" name="Text 16"/>
          <p:cNvSpPr/>
          <p:nvPr/>
        </p:nvSpPr>
        <p:spPr>
          <a:xfrm>
            <a:off x="6966509" y="4633019"/>
            <a:ext cx="1527815" cy="8000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3D352B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400</a:t>
            </a:r>
            <a:endParaRPr lang="en-US" sz="900" dirty="0"/>
          </a:p>
        </p:txBody>
      </p:sp>
      <p:sp>
        <p:nvSpPr>
          <p:cNvPr id="19" name="Shape 17"/>
          <p:cNvSpPr/>
          <p:nvPr/>
        </p:nvSpPr>
        <p:spPr>
          <a:xfrm>
            <a:off x="8418125" y="4633019"/>
            <a:ext cx="1451615" cy="838173"/>
          </a:xfrm>
          <a:prstGeom prst="rect">
            <a:avLst/>
          </a:prstGeom>
          <a:solidFill>
            <a:srgbClr val="D63838"/>
          </a:solidFill>
          <a:ln/>
        </p:spPr>
      </p:sp>
      <p:sp>
        <p:nvSpPr>
          <p:cNvPr id="20" name="Text 18"/>
          <p:cNvSpPr/>
          <p:nvPr/>
        </p:nvSpPr>
        <p:spPr>
          <a:xfrm>
            <a:off x="8418125" y="4633019"/>
            <a:ext cx="1527815" cy="8000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FBF5E7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500</a:t>
            </a:r>
            <a:endParaRPr lang="en-US" sz="900" dirty="0"/>
          </a:p>
        </p:txBody>
      </p:sp>
      <p:sp>
        <p:nvSpPr>
          <p:cNvPr id="21" name="Shape 19"/>
          <p:cNvSpPr/>
          <p:nvPr/>
        </p:nvSpPr>
        <p:spPr>
          <a:xfrm>
            <a:off x="9869739" y="4633019"/>
            <a:ext cx="1451615" cy="838173"/>
          </a:xfrm>
          <a:prstGeom prst="rect">
            <a:avLst/>
          </a:prstGeom>
          <a:solidFill>
            <a:srgbClr val="B41A1A"/>
          </a:solidFill>
          <a:ln/>
        </p:spPr>
      </p:sp>
      <p:sp>
        <p:nvSpPr>
          <p:cNvPr id="22" name="Text 20"/>
          <p:cNvSpPr/>
          <p:nvPr/>
        </p:nvSpPr>
        <p:spPr>
          <a:xfrm>
            <a:off x="9869739" y="4633019"/>
            <a:ext cx="1527815" cy="8000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FBF5E7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600 ★</a:t>
            </a:r>
            <a:endParaRPr lang="en-US" sz="900" dirty="0"/>
          </a:p>
        </p:txBody>
      </p:sp>
      <p:sp>
        <p:nvSpPr>
          <p:cNvPr id="23" name="Shape 21"/>
          <p:cNvSpPr/>
          <p:nvPr/>
        </p:nvSpPr>
        <p:spPr>
          <a:xfrm>
            <a:off x="11321355" y="4633019"/>
            <a:ext cx="1451480" cy="838173"/>
          </a:xfrm>
          <a:prstGeom prst="rect">
            <a:avLst/>
          </a:prstGeom>
          <a:solidFill>
            <a:srgbClr val="921616"/>
          </a:solidFill>
          <a:ln/>
        </p:spPr>
      </p:sp>
      <p:sp>
        <p:nvSpPr>
          <p:cNvPr id="24" name="Text 22"/>
          <p:cNvSpPr/>
          <p:nvPr/>
        </p:nvSpPr>
        <p:spPr>
          <a:xfrm>
            <a:off x="11321355" y="4633019"/>
            <a:ext cx="1527680" cy="8000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FBF5E7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700</a:t>
            </a:r>
            <a:endParaRPr lang="en-US" sz="900" dirty="0"/>
          </a:p>
        </p:txBody>
      </p:sp>
      <p:sp>
        <p:nvSpPr>
          <p:cNvPr id="25" name="Shape 23"/>
          <p:cNvSpPr/>
          <p:nvPr/>
        </p:nvSpPr>
        <p:spPr>
          <a:xfrm>
            <a:off x="12772835" y="4633019"/>
            <a:ext cx="1451615" cy="838173"/>
          </a:xfrm>
          <a:prstGeom prst="rect">
            <a:avLst/>
          </a:prstGeom>
          <a:solidFill>
            <a:srgbClr val="701111"/>
          </a:solidFill>
          <a:ln/>
        </p:spPr>
      </p:sp>
      <p:sp>
        <p:nvSpPr>
          <p:cNvPr id="26" name="Text 24"/>
          <p:cNvSpPr/>
          <p:nvPr/>
        </p:nvSpPr>
        <p:spPr>
          <a:xfrm>
            <a:off x="12772835" y="4633019"/>
            <a:ext cx="1527815" cy="8000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FBF5E7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800</a:t>
            </a:r>
            <a:endParaRPr lang="en-US" sz="900" dirty="0"/>
          </a:p>
        </p:txBody>
      </p:sp>
      <p:sp>
        <p:nvSpPr>
          <p:cNvPr id="27" name="Shape 25"/>
          <p:cNvSpPr/>
          <p:nvPr/>
        </p:nvSpPr>
        <p:spPr>
          <a:xfrm>
            <a:off x="14224450" y="4633019"/>
            <a:ext cx="1451615" cy="838173"/>
          </a:xfrm>
          <a:prstGeom prst="rect">
            <a:avLst/>
          </a:prstGeom>
          <a:solidFill>
            <a:srgbClr val="4E0C0C"/>
          </a:solidFill>
          <a:ln/>
        </p:spPr>
      </p:sp>
      <p:sp>
        <p:nvSpPr>
          <p:cNvPr id="28" name="Text 26"/>
          <p:cNvSpPr/>
          <p:nvPr/>
        </p:nvSpPr>
        <p:spPr>
          <a:xfrm>
            <a:off x="14224450" y="4633019"/>
            <a:ext cx="1527815" cy="8000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FBF5E7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900</a:t>
            </a:r>
            <a:endParaRPr lang="en-US" sz="900" dirty="0"/>
          </a:p>
        </p:txBody>
      </p:sp>
      <p:sp>
        <p:nvSpPr>
          <p:cNvPr id="29" name="Shape 27"/>
          <p:cNvSpPr/>
          <p:nvPr/>
        </p:nvSpPr>
        <p:spPr>
          <a:xfrm>
            <a:off x="15676066" y="4633019"/>
            <a:ext cx="1451615" cy="838173"/>
          </a:xfrm>
          <a:prstGeom prst="rect">
            <a:avLst/>
          </a:prstGeom>
          <a:solidFill>
            <a:srgbClr val="2C0707"/>
          </a:solidFill>
          <a:ln/>
        </p:spPr>
      </p:sp>
      <p:sp>
        <p:nvSpPr>
          <p:cNvPr id="30" name="Text 28"/>
          <p:cNvSpPr/>
          <p:nvPr/>
        </p:nvSpPr>
        <p:spPr>
          <a:xfrm>
            <a:off x="15676066" y="4633019"/>
            <a:ext cx="1527815" cy="8000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FBF5E7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950</a:t>
            </a:r>
            <a:endParaRPr lang="en-US" sz="900" dirty="0"/>
          </a:p>
        </p:txBody>
      </p:sp>
      <p:sp>
        <p:nvSpPr>
          <p:cNvPr id="31" name="Text 29"/>
          <p:cNvSpPr/>
          <p:nvPr/>
        </p:nvSpPr>
        <p:spPr>
          <a:xfrm>
            <a:off x="1143000" y="5659934"/>
            <a:ext cx="16482060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5C514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NEUTRAL · WARM INK</a:t>
            </a:r>
            <a:endParaRPr lang="en-US" sz="1200" dirty="0"/>
          </a:p>
        </p:txBody>
      </p:sp>
      <p:sp>
        <p:nvSpPr>
          <p:cNvPr id="32" name="Shape 30"/>
          <p:cNvSpPr/>
          <p:nvPr/>
        </p:nvSpPr>
        <p:spPr>
          <a:xfrm>
            <a:off x="1143000" y="5964625"/>
            <a:ext cx="16002000" cy="872809"/>
          </a:xfrm>
          <a:prstGeom prst="roundRect">
            <a:avLst>
              <a:gd name="adj" fmla="val 15278"/>
            </a:avLst>
          </a:prstGeom>
          <a:ln w="17318">
            <a:solidFill>
              <a:srgbClr val="D6CAB0"/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1160318" y="5981944"/>
            <a:ext cx="1451480" cy="838173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34" name="Text 32"/>
          <p:cNvSpPr/>
          <p:nvPr/>
        </p:nvSpPr>
        <p:spPr>
          <a:xfrm>
            <a:off x="1160318" y="5981944"/>
            <a:ext cx="1527680" cy="8000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3D352B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0</a:t>
            </a:r>
            <a:endParaRPr lang="en-US" sz="900" dirty="0"/>
          </a:p>
        </p:txBody>
      </p:sp>
      <p:sp>
        <p:nvSpPr>
          <p:cNvPr id="35" name="Shape 33"/>
          <p:cNvSpPr/>
          <p:nvPr/>
        </p:nvSpPr>
        <p:spPr>
          <a:xfrm>
            <a:off x="2611798" y="5981944"/>
            <a:ext cx="1451615" cy="838173"/>
          </a:xfrm>
          <a:prstGeom prst="rect">
            <a:avLst/>
          </a:prstGeom>
          <a:solidFill>
            <a:srgbClr val="FBF5E7"/>
          </a:solidFill>
          <a:ln/>
        </p:spPr>
      </p:sp>
      <p:sp>
        <p:nvSpPr>
          <p:cNvPr id="36" name="Text 34"/>
          <p:cNvSpPr/>
          <p:nvPr/>
        </p:nvSpPr>
        <p:spPr>
          <a:xfrm>
            <a:off x="2611798" y="5981944"/>
            <a:ext cx="1527815" cy="8000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3D352B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50 ★</a:t>
            </a:r>
            <a:endParaRPr lang="en-US" sz="900" dirty="0"/>
          </a:p>
        </p:txBody>
      </p:sp>
      <p:sp>
        <p:nvSpPr>
          <p:cNvPr id="37" name="Shape 35"/>
          <p:cNvSpPr/>
          <p:nvPr/>
        </p:nvSpPr>
        <p:spPr>
          <a:xfrm>
            <a:off x="4063414" y="5981944"/>
            <a:ext cx="1451615" cy="838173"/>
          </a:xfrm>
          <a:prstGeom prst="rect">
            <a:avLst/>
          </a:prstGeom>
          <a:solidFill>
            <a:srgbClr val="F8F0DC"/>
          </a:solidFill>
          <a:ln/>
        </p:spPr>
      </p:sp>
      <p:sp>
        <p:nvSpPr>
          <p:cNvPr id="38" name="Text 36"/>
          <p:cNvSpPr/>
          <p:nvPr/>
        </p:nvSpPr>
        <p:spPr>
          <a:xfrm>
            <a:off x="4063414" y="5981944"/>
            <a:ext cx="1527815" cy="8000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3D352B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100</a:t>
            </a:r>
            <a:endParaRPr lang="en-US" sz="900" dirty="0"/>
          </a:p>
        </p:txBody>
      </p:sp>
      <p:sp>
        <p:nvSpPr>
          <p:cNvPr id="39" name="Shape 37"/>
          <p:cNvSpPr/>
          <p:nvPr/>
        </p:nvSpPr>
        <p:spPr>
          <a:xfrm>
            <a:off x="5515029" y="5981944"/>
            <a:ext cx="1451480" cy="838173"/>
          </a:xfrm>
          <a:prstGeom prst="rect">
            <a:avLst/>
          </a:prstGeom>
          <a:solidFill>
            <a:srgbClr val="EDE3CC"/>
          </a:solidFill>
          <a:ln/>
        </p:spPr>
      </p:sp>
      <p:sp>
        <p:nvSpPr>
          <p:cNvPr id="40" name="Text 38"/>
          <p:cNvSpPr/>
          <p:nvPr/>
        </p:nvSpPr>
        <p:spPr>
          <a:xfrm>
            <a:off x="5515029" y="5981944"/>
            <a:ext cx="1527680" cy="8000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3D352B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200</a:t>
            </a:r>
            <a:endParaRPr lang="en-US" sz="900" dirty="0"/>
          </a:p>
        </p:txBody>
      </p:sp>
      <p:sp>
        <p:nvSpPr>
          <p:cNvPr id="41" name="Shape 39"/>
          <p:cNvSpPr/>
          <p:nvPr/>
        </p:nvSpPr>
        <p:spPr>
          <a:xfrm>
            <a:off x="6966509" y="5981944"/>
            <a:ext cx="1451615" cy="838173"/>
          </a:xfrm>
          <a:prstGeom prst="rect">
            <a:avLst/>
          </a:prstGeom>
          <a:solidFill>
            <a:srgbClr val="D6CAB0"/>
          </a:solidFill>
          <a:ln/>
        </p:spPr>
      </p:sp>
      <p:sp>
        <p:nvSpPr>
          <p:cNvPr id="42" name="Text 40"/>
          <p:cNvSpPr/>
          <p:nvPr/>
        </p:nvSpPr>
        <p:spPr>
          <a:xfrm>
            <a:off x="6966509" y="5981944"/>
            <a:ext cx="1527815" cy="8000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3D352B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300</a:t>
            </a:r>
            <a:endParaRPr lang="en-US" sz="900" dirty="0"/>
          </a:p>
        </p:txBody>
      </p:sp>
      <p:sp>
        <p:nvSpPr>
          <p:cNvPr id="43" name="Shape 41"/>
          <p:cNvSpPr/>
          <p:nvPr/>
        </p:nvSpPr>
        <p:spPr>
          <a:xfrm>
            <a:off x="8418125" y="5981944"/>
            <a:ext cx="1451615" cy="838173"/>
          </a:xfrm>
          <a:prstGeom prst="rect">
            <a:avLst/>
          </a:prstGeom>
          <a:solidFill>
            <a:srgbClr val="A89B82"/>
          </a:solidFill>
          <a:ln/>
        </p:spPr>
      </p:sp>
      <p:sp>
        <p:nvSpPr>
          <p:cNvPr id="44" name="Text 42"/>
          <p:cNvSpPr/>
          <p:nvPr/>
        </p:nvSpPr>
        <p:spPr>
          <a:xfrm>
            <a:off x="8418125" y="5981944"/>
            <a:ext cx="1527815" cy="8000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3D352B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400</a:t>
            </a:r>
            <a:endParaRPr lang="en-US" sz="900" dirty="0"/>
          </a:p>
        </p:txBody>
      </p:sp>
      <p:sp>
        <p:nvSpPr>
          <p:cNvPr id="45" name="Shape 43"/>
          <p:cNvSpPr/>
          <p:nvPr/>
        </p:nvSpPr>
        <p:spPr>
          <a:xfrm>
            <a:off x="9869739" y="5981944"/>
            <a:ext cx="1451615" cy="838173"/>
          </a:xfrm>
          <a:prstGeom prst="rect">
            <a:avLst/>
          </a:prstGeom>
          <a:solidFill>
            <a:srgbClr val="7A6E58"/>
          </a:solidFill>
          <a:ln/>
        </p:spPr>
      </p:sp>
      <p:sp>
        <p:nvSpPr>
          <p:cNvPr id="46" name="Text 44"/>
          <p:cNvSpPr/>
          <p:nvPr/>
        </p:nvSpPr>
        <p:spPr>
          <a:xfrm>
            <a:off x="9869739" y="5981944"/>
            <a:ext cx="1527815" cy="8000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FBF5E7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500</a:t>
            </a:r>
            <a:endParaRPr lang="en-US" sz="900" dirty="0"/>
          </a:p>
        </p:txBody>
      </p:sp>
      <p:sp>
        <p:nvSpPr>
          <p:cNvPr id="47" name="Shape 45"/>
          <p:cNvSpPr/>
          <p:nvPr/>
        </p:nvSpPr>
        <p:spPr>
          <a:xfrm>
            <a:off x="11321355" y="5981944"/>
            <a:ext cx="1451480" cy="838173"/>
          </a:xfrm>
          <a:prstGeom prst="rect">
            <a:avLst/>
          </a:prstGeom>
          <a:solidFill>
            <a:srgbClr val="5C5142"/>
          </a:solidFill>
          <a:ln/>
        </p:spPr>
      </p:sp>
      <p:sp>
        <p:nvSpPr>
          <p:cNvPr id="48" name="Text 46"/>
          <p:cNvSpPr/>
          <p:nvPr/>
        </p:nvSpPr>
        <p:spPr>
          <a:xfrm>
            <a:off x="11321355" y="5981944"/>
            <a:ext cx="1527680" cy="8000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FBF5E7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600</a:t>
            </a:r>
            <a:endParaRPr lang="en-US" sz="900" dirty="0"/>
          </a:p>
        </p:txBody>
      </p:sp>
      <p:sp>
        <p:nvSpPr>
          <p:cNvPr id="49" name="Shape 47"/>
          <p:cNvSpPr/>
          <p:nvPr/>
        </p:nvSpPr>
        <p:spPr>
          <a:xfrm>
            <a:off x="12772835" y="5981944"/>
            <a:ext cx="1451615" cy="838173"/>
          </a:xfrm>
          <a:prstGeom prst="rect">
            <a:avLst/>
          </a:prstGeom>
          <a:solidFill>
            <a:srgbClr val="3D352B"/>
          </a:solidFill>
          <a:ln/>
        </p:spPr>
      </p:sp>
      <p:sp>
        <p:nvSpPr>
          <p:cNvPr id="50" name="Text 48"/>
          <p:cNvSpPr/>
          <p:nvPr/>
        </p:nvSpPr>
        <p:spPr>
          <a:xfrm>
            <a:off x="12772835" y="5981944"/>
            <a:ext cx="1527815" cy="8000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FBF5E7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700</a:t>
            </a:r>
            <a:endParaRPr lang="en-US" sz="900" dirty="0"/>
          </a:p>
        </p:txBody>
      </p:sp>
      <p:sp>
        <p:nvSpPr>
          <p:cNvPr id="51" name="Shape 49"/>
          <p:cNvSpPr/>
          <p:nvPr/>
        </p:nvSpPr>
        <p:spPr>
          <a:xfrm>
            <a:off x="14224450" y="5981944"/>
            <a:ext cx="1451615" cy="838173"/>
          </a:xfrm>
          <a:prstGeom prst="rect">
            <a:avLst/>
          </a:prstGeom>
          <a:solidFill>
            <a:srgbClr val="2B241E"/>
          </a:solidFill>
          <a:ln/>
        </p:spPr>
      </p:sp>
      <p:sp>
        <p:nvSpPr>
          <p:cNvPr id="52" name="Text 50"/>
          <p:cNvSpPr/>
          <p:nvPr/>
        </p:nvSpPr>
        <p:spPr>
          <a:xfrm>
            <a:off x="14224450" y="5981944"/>
            <a:ext cx="1527815" cy="8000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FBF5E7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800 ★</a:t>
            </a:r>
            <a:endParaRPr lang="en-US" sz="900" dirty="0"/>
          </a:p>
        </p:txBody>
      </p:sp>
      <p:sp>
        <p:nvSpPr>
          <p:cNvPr id="53" name="Shape 51"/>
          <p:cNvSpPr/>
          <p:nvPr/>
        </p:nvSpPr>
        <p:spPr>
          <a:xfrm>
            <a:off x="15676066" y="5981944"/>
            <a:ext cx="1451615" cy="838173"/>
          </a:xfrm>
          <a:prstGeom prst="rect">
            <a:avLst/>
          </a:prstGeom>
          <a:solidFill>
            <a:srgbClr val="1A1612"/>
          </a:solidFill>
          <a:ln/>
        </p:spPr>
      </p:sp>
      <p:sp>
        <p:nvSpPr>
          <p:cNvPr id="54" name="Text 52"/>
          <p:cNvSpPr/>
          <p:nvPr/>
        </p:nvSpPr>
        <p:spPr>
          <a:xfrm>
            <a:off x="15676066" y="5981944"/>
            <a:ext cx="1527815" cy="8000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FBF5E7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900</a:t>
            </a:r>
            <a:endParaRPr lang="en-US" sz="900" dirty="0"/>
          </a:p>
        </p:txBody>
      </p:sp>
      <p:sp>
        <p:nvSpPr>
          <p:cNvPr id="55" name="Text 53"/>
          <p:cNvSpPr/>
          <p:nvPr/>
        </p:nvSpPr>
        <p:spPr>
          <a:xfrm>
            <a:off x="1143000" y="7008857"/>
            <a:ext cx="16482060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5C514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SIGNATURE GRADIENT · HERO ONLY</a:t>
            </a:r>
            <a:endParaRPr lang="en-US" sz="1200" dirty="0"/>
          </a:p>
        </p:txBody>
      </p:sp>
      <p:sp>
        <p:nvSpPr>
          <p:cNvPr id="56" name="Shape 54"/>
          <p:cNvSpPr/>
          <p:nvPr/>
        </p:nvSpPr>
        <p:spPr>
          <a:xfrm>
            <a:off x="1143000" y="7313549"/>
            <a:ext cx="16002000" cy="872809"/>
          </a:xfrm>
          <a:prstGeom prst="roundRect">
            <a:avLst>
              <a:gd name="adj" fmla="val 15278"/>
            </a:avLst>
          </a:prstGeom>
          <a:ln w="17318">
            <a:solidFill>
              <a:srgbClr val="D6CAB0"/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1160318" y="7330867"/>
            <a:ext cx="15967363" cy="838173"/>
          </a:xfrm>
          <a:prstGeom prst="rect">
            <a:avLst/>
          </a:prstGeom>
          <a:solidFill>
            <a:srgbClr val="B41A1A"/>
          </a:solidFill>
          <a:ln/>
        </p:spPr>
      </p:sp>
      <p:sp>
        <p:nvSpPr>
          <p:cNvPr id="58" name="Text 56"/>
          <p:cNvSpPr/>
          <p:nvPr/>
        </p:nvSpPr>
        <p:spPr>
          <a:xfrm>
            <a:off x="1160318" y="7330867"/>
            <a:ext cx="16446383" cy="8000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dirty="0">
                <a:solidFill>
                  <a:srgbClr val="FBF5E7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linear-gradient(135deg, #B41A1A → #FF766A)</a:t>
            </a:r>
            <a:endParaRPr lang="en-US" sz="900" dirty="0"/>
          </a:p>
        </p:txBody>
      </p:sp>
      <p:sp>
        <p:nvSpPr>
          <p:cNvPr id="59" name="Text 57"/>
          <p:cNvSpPr/>
          <p:nvPr/>
        </p:nvSpPr>
        <p:spPr>
          <a:xfrm>
            <a:off x="914346" y="9563154"/>
            <a:ext cx="3228350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THÍCH CAY · DESIGN GUIDELINE 2026</a:t>
            </a:r>
            <a:endParaRPr lang="en-US" sz="1200" dirty="0"/>
          </a:p>
        </p:txBody>
      </p:sp>
      <p:sp>
        <p:nvSpPr>
          <p:cNvPr id="60" name="Text 58"/>
          <p:cNvSpPr/>
          <p:nvPr/>
        </p:nvSpPr>
        <p:spPr>
          <a:xfrm>
            <a:off x="16795929" y="9563154"/>
            <a:ext cx="653924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13 / 27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BF5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346" y="533346"/>
            <a:ext cx="2116228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 · HỆ THỐNG THỊ GIÁC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16069513" y="533346"/>
            <a:ext cx="1380340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14 </a:t>
            </a:r>
            <a:pPr algn="l" indent="0" marL="0">
              <a:buNone/>
            </a:pPr>
            <a:r>
              <a:rPr lang="en-US" sz="1200" b="1" spc="96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· </a:t>
            </a:r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TỈ LỆ MÀU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1143000" y="1333500"/>
            <a:ext cx="16482060" cy="254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162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TỈ LỆ SỬ DỤNG — 60 / 30 / 10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1143000" y="1816650"/>
            <a:ext cx="14716125" cy="190332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2000"/>
              </a:lnSpc>
              <a:buNone/>
            </a:pPr>
            <a:r>
              <a:rPr lang="en-US" sz="7200" b="1" spc="-144" kern="0" dirty="0">
                <a:solidFill>
                  <a:srgbClr val="1A1612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Kem giấy là nền. Đỏ là điểm nhấn.</a:t>
            </a:r>
            <a:endParaRPr lang="en-US" sz="7200" dirty="0"/>
          </a:p>
        </p:txBody>
      </p:sp>
      <p:sp>
        <p:nvSpPr>
          <p:cNvPr id="6" name="Shape 4"/>
          <p:cNvSpPr/>
          <p:nvPr/>
        </p:nvSpPr>
        <p:spPr>
          <a:xfrm>
            <a:off x="1143000" y="3986564"/>
            <a:ext cx="16002000" cy="1939636"/>
          </a:xfrm>
          <a:prstGeom prst="roundRect">
            <a:avLst>
              <a:gd name="adj" fmla="val 12768"/>
            </a:avLst>
          </a:prstGeom>
          <a:ln w="17318">
            <a:solidFill>
              <a:srgbClr val="D6CAB0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1160318" y="4003882"/>
            <a:ext cx="9580337" cy="1905000"/>
          </a:xfrm>
          <a:prstGeom prst="rect">
            <a:avLst/>
          </a:prstGeom>
          <a:solidFill>
            <a:srgbClr val="FBF5E7"/>
          </a:solidFill>
          <a:ln/>
        </p:spPr>
      </p:sp>
      <p:sp>
        <p:nvSpPr>
          <p:cNvPr id="8" name="Shape 6"/>
          <p:cNvSpPr/>
          <p:nvPr/>
        </p:nvSpPr>
        <p:spPr>
          <a:xfrm>
            <a:off x="10723337" y="4003882"/>
            <a:ext cx="17318" cy="1905000"/>
          </a:xfrm>
          <a:prstGeom prst="rect">
            <a:avLst/>
          </a:prstGeom>
          <a:solidFill>
            <a:srgbClr val="EDE3CC"/>
          </a:solidFill>
          <a:ln/>
        </p:spPr>
      </p:sp>
      <p:sp>
        <p:nvSpPr>
          <p:cNvPr id="9" name="Text 7"/>
          <p:cNvSpPr/>
          <p:nvPr/>
        </p:nvSpPr>
        <p:spPr>
          <a:xfrm>
            <a:off x="1160318" y="4003882"/>
            <a:ext cx="9850429" cy="19431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4200" dirty="0">
                <a:solidFill>
                  <a:srgbClr val="7A6E58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60%</a:t>
            </a:r>
            <a:endParaRPr lang="en-US" sz="4200" dirty="0"/>
          </a:p>
        </p:txBody>
      </p:sp>
      <p:sp>
        <p:nvSpPr>
          <p:cNvPr id="10" name="Shape 8"/>
          <p:cNvSpPr/>
          <p:nvPr/>
        </p:nvSpPr>
        <p:spPr>
          <a:xfrm>
            <a:off x="10740655" y="4003882"/>
            <a:ext cx="4790236" cy="1905000"/>
          </a:xfrm>
          <a:prstGeom prst="rect">
            <a:avLst/>
          </a:prstGeom>
          <a:solidFill>
            <a:srgbClr val="B41A1A"/>
          </a:solidFill>
          <a:ln/>
        </p:spPr>
      </p:sp>
      <p:sp>
        <p:nvSpPr>
          <p:cNvPr id="11" name="Text 9"/>
          <p:cNvSpPr/>
          <p:nvPr/>
        </p:nvSpPr>
        <p:spPr>
          <a:xfrm>
            <a:off x="10740655" y="4003882"/>
            <a:ext cx="4933943" cy="19431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4200" dirty="0">
                <a:solidFill>
                  <a:srgbClr val="FBF5E7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30%</a:t>
            </a:r>
            <a:endParaRPr lang="en-US" sz="4200" dirty="0"/>
          </a:p>
        </p:txBody>
      </p:sp>
      <p:sp>
        <p:nvSpPr>
          <p:cNvPr id="12" name="Shape 10"/>
          <p:cNvSpPr/>
          <p:nvPr/>
        </p:nvSpPr>
        <p:spPr>
          <a:xfrm>
            <a:off x="15530890" y="4003882"/>
            <a:ext cx="1596790" cy="1905000"/>
          </a:xfrm>
          <a:prstGeom prst="rect">
            <a:avLst/>
          </a:prstGeom>
          <a:solidFill>
            <a:srgbClr val="FFC697"/>
          </a:solidFill>
          <a:ln/>
        </p:spPr>
      </p:sp>
      <p:sp>
        <p:nvSpPr>
          <p:cNvPr id="13" name="Text 11"/>
          <p:cNvSpPr/>
          <p:nvPr/>
        </p:nvSpPr>
        <p:spPr>
          <a:xfrm>
            <a:off x="15530890" y="4003882"/>
            <a:ext cx="1672990" cy="19431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4200" dirty="0">
                <a:solidFill>
                  <a:srgbClr val="8A4C00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10%</a:t>
            </a:r>
            <a:endParaRPr lang="en-US" sz="4200" dirty="0"/>
          </a:p>
        </p:txBody>
      </p:sp>
      <p:sp>
        <p:nvSpPr>
          <p:cNvPr id="14" name="Text 12"/>
          <p:cNvSpPr/>
          <p:nvPr/>
        </p:nvSpPr>
        <p:spPr>
          <a:xfrm>
            <a:off x="1143000" y="6078546"/>
            <a:ext cx="9579892" cy="64775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1A1612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60%</a:t>
            </a:r>
            <a:endParaRPr lang="en-US" sz="4800" dirty="0"/>
          </a:p>
        </p:txBody>
      </p:sp>
      <p:sp>
        <p:nvSpPr>
          <p:cNvPr id="15" name="Text 13"/>
          <p:cNvSpPr/>
          <p:nvPr/>
        </p:nvSpPr>
        <p:spPr>
          <a:xfrm>
            <a:off x="1143000" y="6764373"/>
            <a:ext cx="9579892" cy="254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108" kern="0" dirty="0">
                <a:solidFill>
                  <a:srgbClr val="5C514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CREAM PAPER</a:t>
            </a:r>
            <a:endParaRPr lang="en-US" sz="1350" dirty="0"/>
          </a:p>
        </p:txBody>
      </p:sp>
      <p:sp>
        <p:nvSpPr>
          <p:cNvPr id="16" name="Text 14"/>
          <p:cNvSpPr/>
          <p:nvPr/>
        </p:nvSpPr>
        <p:spPr>
          <a:xfrm>
            <a:off x="1143000" y="7037947"/>
            <a:ext cx="9732292" cy="27798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350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Nền trang, surface, không gian thở. Luôn là lớp dưới cùng — tránh trắng tinh #FFFFFF.</a:t>
            </a:r>
            <a:endParaRPr lang="en-US" sz="1350" dirty="0"/>
          </a:p>
        </p:txBody>
      </p:sp>
      <p:sp>
        <p:nvSpPr>
          <p:cNvPr id="17" name="Text 15"/>
          <p:cNvSpPr/>
          <p:nvPr/>
        </p:nvSpPr>
        <p:spPr>
          <a:xfrm>
            <a:off x="10744172" y="6078546"/>
            <a:ext cx="4635218" cy="64775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1A1612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30%</a:t>
            </a:r>
            <a:endParaRPr lang="en-US" sz="4800" dirty="0"/>
          </a:p>
        </p:txBody>
      </p:sp>
      <p:sp>
        <p:nvSpPr>
          <p:cNvPr id="18" name="Text 16"/>
          <p:cNvSpPr/>
          <p:nvPr/>
        </p:nvSpPr>
        <p:spPr>
          <a:xfrm>
            <a:off x="10744172" y="6764373"/>
            <a:ext cx="4635218" cy="254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108" kern="0" dirty="0">
                <a:solidFill>
                  <a:srgbClr val="5C514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CHILLI RED + INK</a:t>
            </a:r>
            <a:endParaRPr lang="en-US" sz="1350" dirty="0"/>
          </a:p>
        </p:txBody>
      </p:sp>
      <p:sp>
        <p:nvSpPr>
          <p:cNvPr id="19" name="Text 17"/>
          <p:cNvSpPr/>
          <p:nvPr/>
        </p:nvSpPr>
        <p:spPr>
          <a:xfrm>
            <a:off x="10744172" y="7037947"/>
            <a:ext cx="4787618" cy="51786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350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Headline, CTA, ribbon, badge. Tỉ lệ cao trên packaging; thấp hơn trên web/app để dễ đọc.</a:t>
            </a:r>
            <a:endParaRPr lang="en-US" sz="1350" dirty="0"/>
          </a:p>
        </p:txBody>
      </p:sp>
      <p:sp>
        <p:nvSpPr>
          <p:cNvPr id="20" name="Text 18"/>
          <p:cNvSpPr/>
          <p:nvPr/>
        </p:nvSpPr>
        <p:spPr>
          <a:xfrm>
            <a:off x="15544691" y="6078546"/>
            <a:ext cx="1371627" cy="64775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800" dirty="0">
                <a:solidFill>
                  <a:srgbClr val="1A1612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10%</a:t>
            </a:r>
            <a:endParaRPr lang="en-US" sz="4800" dirty="0"/>
          </a:p>
        </p:txBody>
      </p:sp>
      <p:sp>
        <p:nvSpPr>
          <p:cNvPr id="21" name="Text 19"/>
          <p:cNvSpPr/>
          <p:nvPr/>
        </p:nvSpPr>
        <p:spPr>
          <a:xfrm>
            <a:off x="15544691" y="6764373"/>
            <a:ext cx="1371627" cy="68753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108" kern="0" dirty="0">
                <a:solidFill>
                  <a:srgbClr val="5C514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CARAMEL · PEACH · GREEN</a:t>
            </a:r>
            <a:endParaRPr lang="en-US" sz="1350" dirty="0"/>
          </a:p>
        </p:txBody>
      </p:sp>
      <p:sp>
        <p:nvSpPr>
          <p:cNvPr id="22" name="Text 20"/>
          <p:cNvSpPr/>
          <p:nvPr/>
        </p:nvSpPr>
        <p:spPr>
          <a:xfrm>
            <a:off x="15544691" y="7470901"/>
            <a:ext cx="1524027" cy="123751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350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Accent cho price tag, success state, herb callout. Dùng rất tiết kiệm.</a:t>
            </a:r>
            <a:endParaRPr lang="en-US" sz="1350" dirty="0"/>
          </a:p>
        </p:txBody>
      </p:sp>
      <p:sp>
        <p:nvSpPr>
          <p:cNvPr id="23" name="Text 21"/>
          <p:cNvSpPr/>
          <p:nvPr/>
        </p:nvSpPr>
        <p:spPr>
          <a:xfrm>
            <a:off x="914346" y="9563154"/>
            <a:ext cx="3228350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THÍCH CAY · DESIGN GUIDELINE 2026</a:t>
            </a:r>
            <a:endParaRPr lang="en-US" sz="1200" dirty="0"/>
          </a:p>
        </p:txBody>
      </p:sp>
      <p:sp>
        <p:nvSpPr>
          <p:cNvPr id="24" name="Text 22"/>
          <p:cNvSpPr/>
          <p:nvPr/>
        </p:nvSpPr>
        <p:spPr>
          <a:xfrm>
            <a:off x="16795929" y="9563154"/>
            <a:ext cx="653924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14 / 27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BF5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346" y="533346"/>
            <a:ext cx="2116228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 · HỆ THỐNG THỊ GIÁC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15700960" y="533346"/>
            <a:ext cx="1748893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15 </a:t>
            </a:r>
            <a:pPr algn="l" indent="0" marL="0">
              <a:buNone/>
            </a:pPr>
            <a:r>
              <a:rPr lang="en-US" sz="1200" b="1" spc="96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· </a:t>
            </a:r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TYPOGRAPHY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1143000" y="1333500"/>
            <a:ext cx="16482060" cy="254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162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TYPOGRAPHY STACK — 4 FONTS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1143000" y="1816650"/>
            <a:ext cx="14716125" cy="97071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2000"/>
              </a:lnSpc>
              <a:buNone/>
            </a:pPr>
            <a:r>
              <a:rPr lang="en-US" sz="7200" b="1" spc="-144" kern="0" dirty="0">
                <a:solidFill>
                  <a:srgbClr val="1A1612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Bốn font. Không hơn.</a:t>
            </a:r>
            <a:endParaRPr lang="en-US" sz="7200" dirty="0"/>
          </a:p>
        </p:txBody>
      </p:sp>
      <p:sp>
        <p:nvSpPr>
          <p:cNvPr id="6" name="Shape 4"/>
          <p:cNvSpPr/>
          <p:nvPr/>
        </p:nvSpPr>
        <p:spPr>
          <a:xfrm>
            <a:off x="1143000" y="3053953"/>
            <a:ext cx="16002000" cy="1705435"/>
          </a:xfrm>
          <a:prstGeom prst="roundRect">
            <a:avLst>
              <a:gd name="adj" fmla="val 14521"/>
            </a:avLst>
          </a:prstGeom>
          <a:solidFill>
            <a:srgbClr val="FFFCF1"/>
          </a:solidFill>
          <a:ln w="17318">
            <a:solidFill>
              <a:srgbClr val="D6CAB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1541318" y="3375963"/>
            <a:ext cx="3728085" cy="34982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950" b="1" dirty="0">
                <a:solidFill>
                  <a:srgbClr val="1A161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DVN Luckiest Guy</a:t>
            </a:r>
            <a:endParaRPr lang="en-US" sz="1950" dirty="0"/>
          </a:p>
        </p:txBody>
      </p:sp>
      <p:sp>
        <p:nvSpPr>
          <p:cNvPr id="8" name="Text 6"/>
          <p:cNvSpPr/>
          <p:nvPr/>
        </p:nvSpPr>
        <p:spPr>
          <a:xfrm>
            <a:off x="1541318" y="3725709"/>
            <a:ext cx="3728085" cy="19396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b="1" spc="117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DISPLAY · UPPERCASE ONLY</a:t>
            </a:r>
            <a:endParaRPr lang="en-US" sz="975" dirty="0"/>
          </a:p>
        </p:txBody>
      </p:sp>
      <p:sp>
        <p:nvSpPr>
          <p:cNvPr id="9" name="Text 7"/>
          <p:cNvSpPr/>
          <p:nvPr/>
        </p:nvSpPr>
        <p:spPr>
          <a:xfrm>
            <a:off x="1541318" y="3995765"/>
            <a:ext cx="3728085" cy="47971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200" dirty="0">
                <a:solidFill>
                  <a:srgbClr val="5C514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Headline, ribbon, price, benefit pill. Full diacritics vi-VN. Không dùng quá 6 từ một dòng.</a:t>
            </a:r>
            <a:endParaRPr lang="en-US" sz="1200" dirty="0"/>
          </a:p>
        </p:txBody>
      </p:sp>
      <p:sp>
        <p:nvSpPr>
          <p:cNvPr id="10" name="Text 8"/>
          <p:cNvSpPr/>
          <p:nvPr/>
        </p:nvSpPr>
        <p:spPr>
          <a:xfrm>
            <a:off x="5694164" y="3487584"/>
            <a:ext cx="11384093" cy="8762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00" dirty="0">
                <a:solidFill>
                  <a:srgbClr val="B41A1A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SỐT GỎI CAY</a:t>
            </a:r>
            <a:endParaRPr lang="en-US" sz="6600" dirty="0"/>
          </a:p>
        </p:txBody>
      </p:sp>
      <p:sp>
        <p:nvSpPr>
          <p:cNvPr id="11" name="Shape 9"/>
          <p:cNvSpPr/>
          <p:nvPr/>
        </p:nvSpPr>
        <p:spPr>
          <a:xfrm>
            <a:off x="1143000" y="5064080"/>
            <a:ext cx="16002000" cy="1705435"/>
          </a:xfrm>
          <a:prstGeom prst="roundRect">
            <a:avLst>
              <a:gd name="adj" fmla="val 14521"/>
            </a:avLst>
          </a:prstGeom>
          <a:solidFill>
            <a:srgbClr val="FFFCF1"/>
          </a:solidFill>
          <a:ln w="17318">
            <a:solidFill>
              <a:srgbClr val="D6CAB0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1541318" y="5386090"/>
            <a:ext cx="3728085" cy="34982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950" b="1" dirty="0">
                <a:solidFill>
                  <a:srgbClr val="1A161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Be Vietnam Pro</a:t>
            </a:r>
            <a:endParaRPr lang="en-US" sz="1950" dirty="0"/>
          </a:p>
        </p:txBody>
      </p:sp>
      <p:sp>
        <p:nvSpPr>
          <p:cNvPr id="13" name="Text 11"/>
          <p:cNvSpPr/>
          <p:nvPr/>
        </p:nvSpPr>
        <p:spPr>
          <a:xfrm>
            <a:off x="1541318" y="5735836"/>
            <a:ext cx="3728085" cy="19396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b="1" spc="117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HEADING · H1–H6 · 300–900</a:t>
            </a:r>
            <a:endParaRPr lang="en-US" sz="975" dirty="0"/>
          </a:p>
        </p:txBody>
      </p:sp>
      <p:sp>
        <p:nvSpPr>
          <p:cNvPr id="14" name="Text 12"/>
          <p:cNvSpPr/>
          <p:nvPr/>
        </p:nvSpPr>
        <p:spPr>
          <a:xfrm>
            <a:off x="1541318" y="6005891"/>
            <a:ext cx="3728085" cy="47971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200" dirty="0">
                <a:solidFill>
                  <a:srgbClr val="5C514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Mọi heading editorial, quote, section intro. Diacritics tốt nhất trong các font Việt hoá miễn phí.</a:t>
            </a:r>
            <a:endParaRPr lang="en-US" sz="1200" dirty="0"/>
          </a:p>
        </p:txBody>
      </p:sp>
      <p:sp>
        <p:nvSpPr>
          <p:cNvPr id="15" name="Text 13"/>
          <p:cNvSpPr/>
          <p:nvPr/>
        </p:nvSpPr>
        <p:spPr>
          <a:xfrm>
            <a:off x="5694164" y="5581460"/>
            <a:ext cx="11384093" cy="7086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10000"/>
              </a:lnSpc>
              <a:buNone/>
            </a:pPr>
            <a:r>
              <a:rPr lang="en-US" sz="4800" b="1" dirty="0">
                <a:solidFill>
                  <a:srgbClr val="1A1612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Truyền thống trong từng giọt</a:t>
            </a:r>
            <a:endParaRPr lang="en-US" sz="4800" dirty="0"/>
          </a:p>
        </p:txBody>
      </p:sp>
      <p:sp>
        <p:nvSpPr>
          <p:cNvPr id="16" name="Shape 14"/>
          <p:cNvSpPr/>
          <p:nvPr/>
        </p:nvSpPr>
        <p:spPr>
          <a:xfrm>
            <a:off x="1143000" y="7074207"/>
            <a:ext cx="16002000" cy="1705435"/>
          </a:xfrm>
          <a:prstGeom prst="roundRect">
            <a:avLst>
              <a:gd name="adj" fmla="val 14521"/>
            </a:avLst>
          </a:prstGeom>
          <a:solidFill>
            <a:srgbClr val="FFFCF1"/>
          </a:solidFill>
          <a:ln w="17318">
            <a:solidFill>
              <a:srgbClr val="D6CAB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1541318" y="7396217"/>
            <a:ext cx="3728085" cy="34982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950" b="1" dirty="0">
                <a:solidFill>
                  <a:srgbClr val="1A161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Plus Jakarta Sans</a:t>
            </a:r>
            <a:endParaRPr lang="en-US" sz="1950" dirty="0"/>
          </a:p>
        </p:txBody>
      </p:sp>
      <p:sp>
        <p:nvSpPr>
          <p:cNvPr id="18" name="Text 16"/>
          <p:cNvSpPr/>
          <p:nvPr/>
        </p:nvSpPr>
        <p:spPr>
          <a:xfrm>
            <a:off x="1541318" y="7745963"/>
            <a:ext cx="3728085" cy="19396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b="1" spc="117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BODY · UI · BUTTON · PRICE</a:t>
            </a:r>
            <a:endParaRPr lang="en-US" sz="975" dirty="0"/>
          </a:p>
        </p:txBody>
      </p:sp>
      <p:sp>
        <p:nvSpPr>
          <p:cNvPr id="19" name="Text 17"/>
          <p:cNvSpPr/>
          <p:nvPr/>
        </p:nvSpPr>
        <p:spPr>
          <a:xfrm>
            <a:off x="1541318" y="8016018"/>
            <a:ext cx="3728085" cy="47971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200" dirty="0">
                <a:solidFill>
                  <a:srgbClr val="5C514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Variable 200–800. Dùng cho mô tả sản phẩm, label, nút, số giá.</a:t>
            </a:r>
            <a:endParaRPr lang="en-US" sz="1200" dirty="0"/>
          </a:p>
        </p:txBody>
      </p:sp>
      <p:sp>
        <p:nvSpPr>
          <p:cNvPr id="20" name="Text 18"/>
          <p:cNvSpPr/>
          <p:nvPr/>
        </p:nvSpPr>
        <p:spPr>
          <a:xfrm>
            <a:off x="5694164" y="7686973"/>
            <a:ext cx="11384093" cy="51800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2700" dirty="0">
                <a:solidFill>
                  <a:srgbClr val="2B241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Sốt gỏi cay đậm đà — chua ngọt hài hoà.</a:t>
            </a:r>
            <a:endParaRPr lang="en-US" sz="2700" dirty="0"/>
          </a:p>
        </p:txBody>
      </p:sp>
      <p:sp>
        <p:nvSpPr>
          <p:cNvPr id="21" name="Shape 19"/>
          <p:cNvSpPr/>
          <p:nvPr/>
        </p:nvSpPr>
        <p:spPr>
          <a:xfrm>
            <a:off x="1143000" y="9084333"/>
            <a:ext cx="16002000" cy="1705435"/>
          </a:xfrm>
          <a:prstGeom prst="roundRect">
            <a:avLst>
              <a:gd name="adj" fmla="val 14521"/>
            </a:avLst>
          </a:prstGeom>
          <a:solidFill>
            <a:srgbClr val="1A1612"/>
          </a:solidFill>
          <a:ln w="17318">
            <a:solidFill>
              <a:srgbClr val="1A1612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1541318" y="9406343"/>
            <a:ext cx="3728085" cy="34982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950" b="1" dirty="0">
                <a:solidFill>
                  <a:srgbClr val="FBF5E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Gagalin</a:t>
            </a:r>
            <a:endParaRPr lang="en-US" sz="1950" dirty="0"/>
          </a:p>
        </p:txBody>
      </p:sp>
      <p:sp>
        <p:nvSpPr>
          <p:cNvPr id="23" name="Text 21"/>
          <p:cNvSpPr/>
          <p:nvPr/>
        </p:nvSpPr>
        <p:spPr>
          <a:xfrm>
            <a:off x="1541318" y="9756089"/>
            <a:ext cx="3728085" cy="19396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75" b="1" spc="117" kern="0" dirty="0">
                <a:solidFill>
                  <a:srgbClr val="FFC69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LOGO ONLY · KHÔNG LOAD CHO UI</a:t>
            </a:r>
            <a:endParaRPr lang="en-US" sz="975" dirty="0"/>
          </a:p>
        </p:txBody>
      </p:sp>
      <p:sp>
        <p:nvSpPr>
          <p:cNvPr id="24" name="Text 22"/>
          <p:cNvSpPr/>
          <p:nvPr/>
        </p:nvSpPr>
        <p:spPr>
          <a:xfrm>
            <a:off x="1541318" y="10026145"/>
            <a:ext cx="3728085" cy="47971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200" dirty="0">
                <a:solidFill>
                  <a:srgbClr val="FBF5E7">
                    <a:alpha val="70000"/>
                  </a:srgbClr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Chỉ xuất hiện trên wordmark gốc. Không bao giờ dùng cho copy hay heading.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5694164" y="9555983"/>
            <a:ext cx="11384093" cy="8001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spc="-60" kern="0" dirty="0">
                <a:solidFill>
                  <a:srgbClr val="FFC697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THÍCH CAY</a:t>
            </a:r>
            <a:endParaRPr lang="en-US" sz="6000" dirty="0"/>
          </a:p>
        </p:txBody>
      </p:sp>
      <p:sp>
        <p:nvSpPr>
          <p:cNvPr id="26" name="Text 24"/>
          <p:cNvSpPr/>
          <p:nvPr/>
        </p:nvSpPr>
        <p:spPr>
          <a:xfrm>
            <a:off x="914346" y="9563154"/>
            <a:ext cx="3228350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THÍCH CAY · DESIGN GUIDELINE 2026</a:t>
            </a:r>
            <a:endParaRPr lang="en-US" sz="1200" dirty="0"/>
          </a:p>
        </p:txBody>
      </p:sp>
      <p:sp>
        <p:nvSpPr>
          <p:cNvPr id="27" name="Text 25"/>
          <p:cNvSpPr/>
          <p:nvPr/>
        </p:nvSpPr>
        <p:spPr>
          <a:xfrm>
            <a:off x="16795929" y="9563154"/>
            <a:ext cx="653924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15 / 27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BF5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346" y="533346"/>
            <a:ext cx="2116228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 · HỆ THỐNG THỊ GIÁC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15858583" y="533346"/>
            <a:ext cx="1591270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16 </a:t>
            </a:r>
            <a:pPr algn="l" indent="0" marL="0">
              <a:buNone/>
            </a:pPr>
            <a:r>
              <a:rPr lang="en-US" sz="1200" b="1" spc="96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· </a:t>
            </a:r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TYPE SCALE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1143000" y="1333500"/>
            <a:ext cx="16482060" cy="254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162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TYPE SCALE — 26 TOKEN CHUẨN HOÁ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1143000" y="1816650"/>
            <a:ext cx="14716125" cy="97071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2000"/>
              </a:lnSpc>
              <a:buNone/>
            </a:pPr>
            <a:r>
              <a:rPr lang="en-US" sz="7200" b="1" spc="-144" kern="0" dirty="0">
                <a:solidFill>
                  <a:srgbClr val="1A1612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Cao thấp có quy luật.</a:t>
            </a:r>
            <a:endParaRPr lang="en-US" sz="7200" dirty="0"/>
          </a:p>
        </p:txBody>
      </p:sp>
      <p:sp>
        <p:nvSpPr>
          <p:cNvPr id="6" name="Shape 4"/>
          <p:cNvSpPr/>
          <p:nvPr/>
        </p:nvSpPr>
        <p:spPr>
          <a:xfrm>
            <a:off x="1143000" y="3873049"/>
            <a:ext cx="16002000" cy="9525"/>
          </a:xfrm>
          <a:prstGeom prst="rect">
            <a:avLst/>
          </a:prstGeom>
          <a:solidFill>
            <a:srgbClr val="EDE3CC"/>
          </a:solidFill>
          <a:ln/>
        </p:spPr>
      </p:sp>
      <p:sp>
        <p:nvSpPr>
          <p:cNvPr id="7" name="Text 5"/>
          <p:cNvSpPr/>
          <p:nvPr/>
        </p:nvSpPr>
        <p:spPr>
          <a:xfrm>
            <a:off x="1143000" y="3400317"/>
            <a:ext cx="1600200" cy="20262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050" spc="84" kern="0" dirty="0">
                <a:solidFill>
                  <a:srgbClr val="7A6E58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DISPLAY-2XL</a:t>
            </a:r>
            <a:endParaRPr lang="en-US" sz="1050" dirty="0"/>
          </a:p>
        </p:txBody>
      </p:sp>
      <p:sp>
        <p:nvSpPr>
          <p:cNvPr id="8" name="Text 6"/>
          <p:cNvSpPr/>
          <p:nvPr/>
        </p:nvSpPr>
        <p:spPr>
          <a:xfrm>
            <a:off x="2971692" y="3053953"/>
            <a:ext cx="12911170" cy="72392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5400" b="1" dirty="0">
                <a:solidFill>
                  <a:srgbClr val="B41A1A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SỐT GỎI CAY</a:t>
            </a:r>
            <a:endParaRPr lang="en-US" sz="5400" dirty="0"/>
          </a:p>
        </p:txBody>
      </p:sp>
      <p:sp>
        <p:nvSpPr>
          <p:cNvPr id="9" name="Text 7"/>
          <p:cNvSpPr/>
          <p:nvPr/>
        </p:nvSpPr>
        <p:spPr>
          <a:xfrm>
            <a:off x="15735300" y="3400317"/>
            <a:ext cx="1409700" cy="20262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r" indent="0" marL="0">
              <a:buNone/>
            </a:pPr>
            <a:r>
              <a:rPr lang="en-US" sz="1050" dirty="0">
                <a:solidFill>
                  <a:srgbClr val="7A6E58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72 / 1.1</a:t>
            </a:r>
            <a:endParaRPr lang="en-US" sz="1050" dirty="0"/>
          </a:p>
        </p:txBody>
      </p:sp>
      <p:sp>
        <p:nvSpPr>
          <p:cNvPr id="10" name="Shape 8"/>
          <p:cNvSpPr/>
          <p:nvPr/>
        </p:nvSpPr>
        <p:spPr>
          <a:xfrm>
            <a:off x="1143000" y="4605418"/>
            <a:ext cx="16002000" cy="9525"/>
          </a:xfrm>
          <a:prstGeom prst="rect">
            <a:avLst/>
          </a:prstGeom>
          <a:solidFill>
            <a:srgbClr val="EDE3CC"/>
          </a:solidFill>
          <a:ln/>
        </p:spPr>
      </p:sp>
      <p:sp>
        <p:nvSpPr>
          <p:cNvPr id="11" name="Text 9"/>
          <p:cNvSpPr/>
          <p:nvPr/>
        </p:nvSpPr>
        <p:spPr>
          <a:xfrm>
            <a:off x="1143000" y="4196818"/>
            <a:ext cx="1600200" cy="20262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050" spc="84" kern="0" dirty="0">
                <a:solidFill>
                  <a:srgbClr val="7A6E58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DISPLAY-LG</a:t>
            </a:r>
            <a:endParaRPr lang="en-US" sz="1050" dirty="0"/>
          </a:p>
        </p:txBody>
      </p:sp>
      <p:sp>
        <p:nvSpPr>
          <p:cNvPr id="12" name="Text 10"/>
          <p:cNvSpPr/>
          <p:nvPr/>
        </p:nvSpPr>
        <p:spPr>
          <a:xfrm>
            <a:off x="2971692" y="4014977"/>
            <a:ext cx="12911170" cy="4952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B41A1A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BƠ TỎI HẢO HẠNG</a:t>
            </a:r>
            <a:endParaRPr lang="en-US" sz="3600" dirty="0"/>
          </a:p>
        </p:txBody>
      </p:sp>
      <p:sp>
        <p:nvSpPr>
          <p:cNvPr id="13" name="Text 11"/>
          <p:cNvSpPr/>
          <p:nvPr/>
        </p:nvSpPr>
        <p:spPr>
          <a:xfrm>
            <a:off x="15735300" y="4196818"/>
            <a:ext cx="1409700" cy="20262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r" indent="0" marL="0">
              <a:buNone/>
            </a:pPr>
            <a:r>
              <a:rPr lang="en-US" sz="1050" dirty="0">
                <a:solidFill>
                  <a:srgbClr val="7A6E58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48 / 1.1</a:t>
            </a:r>
            <a:endParaRPr lang="en-US" sz="1050" dirty="0"/>
          </a:p>
        </p:txBody>
      </p:sp>
      <p:sp>
        <p:nvSpPr>
          <p:cNvPr id="14" name="Shape 12"/>
          <p:cNvSpPr/>
          <p:nvPr/>
        </p:nvSpPr>
        <p:spPr>
          <a:xfrm>
            <a:off x="1143000" y="5313570"/>
            <a:ext cx="16002000" cy="9525"/>
          </a:xfrm>
          <a:prstGeom prst="rect">
            <a:avLst/>
          </a:prstGeom>
          <a:solidFill>
            <a:srgbClr val="EDE3CC"/>
          </a:solidFill>
          <a:ln/>
        </p:spPr>
      </p:sp>
      <p:sp>
        <p:nvSpPr>
          <p:cNvPr id="15" name="Text 13"/>
          <p:cNvSpPr/>
          <p:nvPr/>
        </p:nvSpPr>
        <p:spPr>
          <a:xfrm>
            <a:off x="1143000" y="4963824"/>
            <a:ext cx="1600200" cy="20262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050" spc="84" kern="0" dirty="0">
                <a:solidFill>
                  <a:srgbClr val="7A6E58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H1</a:t>
            </a:r>
            <a:endParaRPr lang="en-US" sz="1050" dirty="0"/>
          </a:p>
        </p:txBody>
      </p:sp>
      <p:sp>
        <p:nvSpPr>
          <p:cNvPr id="16" name="Text 14"/>
          <p:cNvSpPr/>
          <p:nvPr/>
        </p:nvSpPr>
        <p:spPr>
          <a:xfrm>
            <a:off x="2971692" y="4747347"/>
            <a:ext cx="12911170" cy="47105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700" b="1" dirty="0">
                <a:solidFill>
                  <a:srgbClr val="1A1612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Vị nấm ngọt thanh</a:t>
            </a:r>
            <a:endParaRPr lang="en-US" sz="2700" dirty="0"/>
          </a:p>
        </p:txBody>
      </p:sp>
      <p:sp>
        <p:nvSpPr>
          <p:cNvPr id="17" name="Text 15"/>
          <p:cNvSpPr/>
          <p:nvPr/>
        </p:nvSpPr>
        <p:spPr>
          <a:xfrm>
            <a:off x="15735300" y="4963824"/>
            <a:ext cx="1409700" cy="20262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r" indent="0" marL="0">
              <a:buNone/>
            </a:pPr>
            <a:r>
              <a:rPr lang="en-US" sz="1050" dirty="0">
                <a:solidFill>
                  <a:srgbClr val="7A6E58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36 · 800</a:t>
            </a:r>
            <a:endParaRPr lang="en-US" sz="1050" dirty="0"/>
          </a:p>
        </p:txBody>
      </p:sp>
      <p:sp>
        <p:nvSpPr>
          <p:cNvPr id="18" name="Shape 16"/>
          <p:cNvSpPr/>
          <p:nvPr/>
        </p:nvSpPr>
        <p:spPr>
          <a:xfrm>
            <a:off x="1143000" y="5952448"/>
            <a:ext cx="16002000" cy="9525"/>
          </a:xfrm>
          <a:prstGeom prst="rect">
            <a:avLst/>
          </a:prstGeom>
          <a:solidFill>
            <a:srgbClr val="EDE3CC"/>
          </a:solidFill>
          <a:ln/>
        </p:spPr>
      </p:sp>
      <p:sp>
        <p:nvSpPr>
          <p:cNvPr id="19" name="Text 17"/>
          <p:cNvSpPr/>
          <p:nvPr/>
        </p:nvSpPr>
        <p:spPr>
          <a:xfrm>
            <a:off x="1143000" y="5611362"/>
            <a:ext cx="1600200" cy="20262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050" spc="84" kern="0" dirty="0">
                <a:solidFill>
                  <a:srgbClr val="7A6E58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H2</a:t>
            </a:r>
            <a:endParaRPr lang="en-US" sz="1050" dirty="0"/>
          </a:p>
        </p:txBody>
      </p:sp>
      <p:sp>
        <p:nvSpPr>
          <p:cNvPr id="20" name="Text 18"/>
          <p:cNvSpPr/>
          <p:nvPr/>
        </p:nvSpPr>
        <p:spPr>
          <a:xfrm>
            <a:off x="2971692" y="5455498"/>
            <a:ext cx="12911170" cy="40178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250" b="1" dirty="0">
                <a:solidFill>
                  <a:srgbClr val="1A1612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Chất sốt sánh đặc</a:t>
            </a:r>
            <a:endParaRPr lang="en-US" sz="2250" dirty="0"/>
          </a:p>
        </p:txBody>
      </p:sp>
      <p:sp>
        <p:nvSpPr>
          <p:cNvPr id="21" name="Text 19"/>
          <p:cNvSpPr/>
          <p:nvPr/>
        </p:nvSpPr>
        <p:spPr>
          <a:xfrm>
            <a:off x="15735300" y="5611362"/>
            <a:ext cx="1409700" cy="20262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r" indent="0" marL="0">
              <a:buNone/>
            </a:pPr>
            <a:r>
              <a:rPr lang="en-US" sz="1050" dirty="0">
                <a:solidFill>
                  <a:srgbClr val="7A6E58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30 · 700</a:t>
            </a:r>
            <a:endParaRPr lang="en-US" sz="1050" dirty="0"/>
          </a:p>
        </p:txBody>
      </p:sp>
      <p:sp>
        <p:nvSpPr>
          <p:cNvPr id="22" name="Shape 20"/>
          <p:cNvSpPr/>
          <p:nvPr/>
        </p:nvSpPr>
        <p:spPr>
          <a:xfrm>
            <a:off x="1143000" y="6513395"/>
            <a:ext cx="16002000" cy="9525"/>
          </a:xfrm>
          <a:prstGeom prst="rect">
            <a:avLst/>
          </a:prstGeom>
          <a:solidFill>
            <a:srgbClr val="EDE3CC"/>
          </a:solidFill>
          <a:ln/>
        </p:spPr>
      </p:sp>
      <p:sp>
        <p:nvSpPr>
          <p:cNvPr id="23" name="Text 21"/>
          <p:cNvSpPr/>
          <p:nvPr/>
        </p:nvSpPr>
        <p:spPr>
          <a:xfrm>
            <a:off x="1143000" y="6189626"/>
            <a:ext cx="1600200" cy="20262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050" spc="84" kern="0" dirty="0">
                <a:solidFill>
                  <a:srgbClr val="7A6E58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H3</a:t>
            </a:r>
            <a:endParaRPr lang="en-US" sz="1050" dirty="0"/>
          </a:p>
        </p:txBody>
      </p:sp>
      <p:sp>
        <p:nvSpPr>
          <p:cNvPr id="24" name="Text 22"/>
          <p:cNvSpPr/>
          <p:nvPr/>
        </p:nvSpPr>
        <p:spPr>
          <a:xfrm>
            <a:off x="2971692" y="6094376"/>
            <a:ext cx="12911170" cy="3238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1A1612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Chua ngọt hài hoà</a:t>
            </a:r>
            <a:endParaRPr lang="en-US" sz="1800" dirty="0"/>
          </a:p>
        </p:txBody>
      </p:sp>
      <p:sp>
        <p:nvSpPr>
          <p:cNvPr id="25" name="Text 23"/>
          <p:cNvSpPr/>
          <p:nvPr/>
        </p:nvSpPr>
        <p:spPr>
          <a:xfrm>
            <a:off x="15735300" y="6189626"/>
            <a:ext cx="1409700" cy="20262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r" indent="0" marL="0">
              <a:buNone/>
            </a:pPr>
            <a:r>
              <a:rPr lang="en-US" sz="1050" dirty="0">
                <a:solidFill>
                  <a:srgbClr val="7A6E58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24 · 700</a:t>
            </a:r>
            <a:endParaRPr lang="en-US" sz="1050" dirty="0"/>
          </a:p>
        </p:txBody>
      </p:sp>
      <p:sp>
        <p:nvSpPr>
          <p:cNvPr id="26" name="Shape 24"/>
          <p:cNvSpPr/>
          <p:nvPr/>
        </p:nvSpPr>
        <p:spPr>
          <a:xfrm>
            <a:off x="1143000" y="7005069"/>
            <a:ext cx="16002000" cy="9525"/>
          </a:xfrm>
          <a:prstGeom prst="rect">
            <a:avLst/>
          </a:prstGeom>
          <a:solidFill>
            <a:srgbClr val="EDE3CC"/>
          </a:solidFill>
          <a:ln/>
        </p:spPr>
      </p:sp>
      <p:sp>
        <p:nvSpPr>
          <p:cNvPr id="27" name="Text 25"/>
          <p:cNvSpPr/>
          <p:nvPr/>
        </p:nvSpPr>
        <p:spPr>
          <a:xfrm>
            <a:off x="1143000" y="6707277"/>
            <a:ext cx="1600200" cy="20262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050" spc="84" kern="0" dirty="0">
                <a:solidFill>
                  <a:srgbClr val="7A6E58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BODY-LG</a:t>
            </a:r>
            <a:endParaRPr lang="en-US" sz="1050" dirty="0"/>
          </a:p>
        </p:txBody>
      </p:sp>
      <p:sp>
        <p:nvSpPr>
          <p:cNvPr id="28" name="Text 26"/>
          <p:cNvSpPr/>
          <p:nvPr/>
        </p:nvSpPr>
        <p:spPr>
          <a:xfrm>
            <a:off x="2971692" y="6655323"/>
            <a:ext cx="12911170" cy="254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1A161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Sốt gỏi cay Thích Cay — chai 500ml, đủ cho 5–6 dĩa gỏi.</a:t>
            </a:r>
            <a:endParaRPr lang="en-US" sz="1350" dirty="0"/>
          </a:p>
        </p:txBody>
      </p:sp>
      <p:sp>
        <p:nvSpPr>
          <p:cNvPr id="29" name="Text 27"/>
          <p:cNvSpPr/>
          <p:nvPr/>
        </p:nvSpPr>
        <p:spPr>
          <a:xfrm>
            <a:off x="15735300" y="6707277"/>
            <a:ext cx="1409700" cy="20262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r" indent="0" marL="0">
              <a:buNone/>
            </a:pPr>
            <a:r>
              <a:rPr lang="en-US" sz="1050" dirty="0">
                <a:solidFill>
                  <a:srgbClr val="7A6E58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18 · 400</a:t>
            </a:r>
            <a:endParaRPr lang="en-US" sz="1050" dirty="0"/>
          </a:p>
        </p:txBody>
      </p:sp>
      <p:sp>
        <p:nvSpPr>
          <p:cNvPr id="30" name="Shape 28"/>
          <p:cNvSpPr/>
          <p:nvPr/>
        </p:nvSpPr>
        <p:spPr>
          <a:xfrm>
            <a:off x="1143000" y="7470766"/>
            <a:ext cx="16002000" cy="9525"/>
          </a:xfrm>
          <a:prstGeom prst="rect">
            <a:avLst/>
          </a:prstGeom>
          <a:solidFill>
            <a:srgbClr val="EDE3CC"/>
          </a:solidFill>
          <a:ln/>
        </p:spPr>
      </p:sp>
      <p:sp>
        <p:nvSpPr>
          <p:cNvPr id="31" name="Text 29"/>
          <p:cNvSpPr/>
          <p:nvPr/>
        </p:nvSpPr>
        <p:spPr>
          <a:xfrm>
            <a:off x="1143000" y="7172974"/>
            <a:ext cx="1600200" cy="20262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050" spc="84" kern="0" dirty="0">
                <a:solidFill>
                  <a:srgbClr val="7A6E58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BODY</a:t>
            </a:r>
            <a:endParaRPr lang="en-US" sz="1050" dirty="0"/>
          </a:p>
        </p:txBody>
      </p:sp>
      <p:sp>
        <p:nvSpPr>
          <p:cNvPr id="32" name="Text 30"/>
          <p:cNvSpPr/>
          <p:nvPr/>
        </p:nvSpPr>
        <p:spPr>
          <a:xfrm>
            <a:off x="2971692" y="7146997"/>
            <a:ext cx="12911170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1A161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Không cần nêm thêm — hợp với mọi món gỏi.</a:t>
            </a:r>
            <a:endParaRPr lang="en-US" sz="1200" dirty="0"/>
          </a:p>
        </p:txBody>
      </p:sp>
      <p:sp>
        <p:nvSpPr>
          <p:cNvPr id="33" name="Text 31"/>
          <p:cNvSpPr/>
          <p:nvPr/>
        </p:nvSpPr>
        <p:spPr>
          <a:xfrm>
            <a:off x="15735300" y="7172974"/>
            <a:ext cx="1409700" cy="20262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r" indent="0" marL="0">
              <a:buNone/>
            </a:pPr>
            <a:r>
              <a:rPr lang="en-US" sz="1050" dirty="0">
                <a:solidFill>
                  <a:srgbClr val="7A6E58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16 · 400</a:t>
            </a:r>
            <a:endParaRPr lang="en-US" sz="1050" dirty="0"/>
          </a:p>
        </p:txBody>
      </p:sp>
      <p:sp>
        <p:nvSpPr>
          <p:cNvPr id="34" name="Shape 32"/>
          <p:cNvSpPr/>
          <p:nvPr/>
        </p:nvSpPr>
        <p:spPr>
          <a:xfrm>
            <a:off x="1143000" y="7910485"/>
            <a:ext cx="16002000" cy="9525"/>
          </a:xfrm>
          <a:prstGeom prst="rect">
            <a:avLst/>
          </a:prstGeom>
          <a:solidFill>
            <a:srgbClr val="EDE3CC"/>
          </a:solidFill>
          <a:ln/>
        </p:spPr>
      </p:sp>
      <p:sp>
        <p:nvSpPr>
          <p:cNvPr id="35" name="Text 33"/>
          <p:cNvSpPr/>
          <p:nvPr/>
        </p:nvSpPr>
        <p:spPr>
          <a:xfrm>
            <a:off x="1143000" y="7612693"/>
            <a:ext cx="1600200" cy="20262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050" spc="84" kern="0" dirty="0">
                <a:solidFill>
                  <a:srgbClr val="7A6E58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LABEL</a:t>
            </a:r>
            <a:endParaRPr lang="en-US" sz="1050" dirty="0"/>
          </a:p>
        </p:txBody>
      </p:sp>
      <p:sp>
        <p:nvSpPr>
          <p:cNvPr id="36" name="Text 34"/>
          <p:cNvSpPr/>
          <p:nvPr/>
        </p:nvSpPr>
        <p:spPr>
          <a:xfrm>
            <a:off x="2971692" y="7621353"/>
            <a:ext cx="12911170" cy="1853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900" b="1" spc="54" kern="0" dirty="0">
                <a:solidFill>
                  <a:srgbClr val="1A161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KHÔNG BỘT NGỌT · 100% TỰ NHIÊN</a:t>
            </a:r>
            <a:endParaRPr lang="en-US" sz="900" dirty="0"/>
          </a:p>
        </p:txBody>
      </p:sp>
      <p:sp>
        <p:nvSpPr>
          <p:cNvPr id="37" name="Text 35"/>
          <p:cNvSpPr/>
          <p:nvPr/>
        </p:nvSpPr>
        <p:spPr>
          <a:xfrm>
            <a:off x="15735300" y="7612693"/>
            <a:ext cx="1409700" cy="20262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r" indent="0" marL="0">
              <a:buNone/>
            </a:pPr>
            <a:r>
              <a:rPr lang="en-US" sz="1050" dirty="0">
                <a:solidFill>
                  <a:srgbClr val="7A6E58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12 · 600 ↑</a:t>
            </a:r>
            <a:endParaRPr lang="en-US" sz="1050" dirty="0"/>
          </a:p>
        </p:txBody>
      </p:sp>
      <p:sp>
        <p:nvSpPr>
          <p:cNvPr id="38" name="Shape 36"/>
          <p:cNvSpPr/>
          <p:nvPr/>
        </p:nvSpPr>
        <p:spPr>
          <a:xfrm>
            <a:off x="1143000" y="8471432"/>
            <a:ext cx="16002000" cy="9525"/>
          </a:xfrm>
          <a:prstGeom prst="rect">
            <a:avLst/>
          </a:prstGeom>
          <a:solidFill>
            <a:srgbClr val="EDE3CC"/>
          </a:solidFill>
          <a:ln/>
        </p:spPr>
      </p:sp>
      <p:sp>
        <p:nvSpPr>
          <p:cNvPr id="39" name="Text 37"/>
          <p:cNvSpPr/>
          <p:nvPr/>
        </p:nvSpPr>
        <p:spPr>
          <a:xfrm>
            <a:off x="1143000" y="8156322"/>
            <a:ext cx="1600200" cy="20262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050" spc="84" kern="0" dirty="0">
                <a:solidFill>
                  <a:srgbClr val="7A6E58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PRICE-LG</a:t>
            </a:r>
            <a:endParaRPr lang="en-US" sz="1050" dirty="0"/>
          </a:p>
        </p:txBody>
      </p:sp>
      <p:sp>
        <p:nvSpPr>
          <p:cNvPr id="40" name="Text 38"/>
          <p:cNvSpPr/>
          <p:nvPr/>
        </p:nvSpPr>
        <p:spPr>
          <a:xfrm>
            <a:off x="2971692" y="8052413"/>
            <a:ext cx="12911170" cy="3238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65.000₫</a:t>
            </a:r>
            <a:endParaRPr lang="en-US" sz="1800" dirty="0"/>
          </a:p>
        </p:txBody>
      </p:sp>
      <p:sp>
        <p:nvSpPr>
          <p:cNvPr id="41" name="Text 39"/>
          <p:cNvSpPr/>
          <p:nvPr/>
        </p:nvSpPr>
        <p:spPr>
          <a:xfrm>
            <a:off x="15735300" y="8156322"/>
            <a:ext cx="1409700" cy="20262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r" indent="0" marL="0">
              <a:buNone/>
            </a:pPr>
            <a:r>
              <a:rPr lang="en-US" sz="1050" dirty="0">
                <a:solidFill>
                  <a:srgbClr val="7A6E58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24 · 700</a:t>
            </a:r>
            <a:endParaRPr lang="en-US" sz="1050" dirty="0"/>
          </a:p>
        </p:txBody>
      </p:sp>
      <p:sp>
        <p:nvSpPr>
          <p:cNvPr id="42" name="Text 40"/>
          <p:cNvSpPr/>
          <p:nvPr/>
        </p:nvSpPr>
        <p:spPr>
          <a:xfrm>
            <a:off x="914346" y="9563154"/>
            <a:ext cx="3228350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THÍCH CAY · DESIGN GUIDELINE 2026</a:t>
            </a:r>
            <a:endParaRPr lang="en-US" sz="1200" dirty="0"/>
          </a:p>
        </p:txBody>
      </p:sp>
      <p:sp>
        <p:nvSpPr>
          <p:cNvPr id="43" name="Text 41"/>
          <p:cNvSpPr/>
          <p:nvPr/>
        </p:nvSpPr>
        <p:spPr>
          <a:xfrm>
            <a:off x="16795929" y="9563154"/>
            <a:ext cx="653924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16 / 27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BF5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346" y="533346"/>
            <a:ext cx="2116228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 · HỆ THỐNG THỊ GIÁC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15560792" y="533346"/>
            <a:ext cx="1889062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17 </a:t>
            </a:r>
            <a:pPr algn="l" indent="0" marL="0">
              <a:buNone/>
            </a:pPr>
            <a:r>
              <a:rPr lang="en-US" sz="1200" b="1" spc="96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· </a:t>
            </a:r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ICONOGRAPHY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1143000" y="1333500"/>
            <a:ext cx="16482060" cy="254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162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ICONOGRAPHY — LUCIDE 2PX ROUNDED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1143000" y="1816650"/>
            <a:ext cx="14716125" cy="190332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2000"/>
              </a:lnSpc>
              <a:buNone/>
            </a:pPr>
            <a:r>
              <a:rPr lang="en-US" sz="7200" b="1" spc="-144" kern="0" dirty="0">
                <a:solidFill>
                  <a:srgbClr val="1A1612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Stroke ấm. Bo tròn. Không tô đặc.</a:t>
            </a:r>
            <a:endParaRPr lang="en-US" sz="7200" dirty="0"/>
          </a:p>
        </p:txBody>
      </p:sp>
      <p:sp>
        <p:nvSpPr>
          <p:cNvPr id="6" name="Text 4"/>
          <p:cNvSpPr/>
          <p:nvPr/>
        </p:nvSpPr>
        <p:spPr>
          <a:xfrm>
            <a:off x="1143000" y="3986564"/>
            <a:ext cx="10791825" cy="83798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100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Bộ icon mặc định: </a:t>
            </a:r>
            <a:pPr algn="l" indent="0" marL="0">
              <a:lnSpc>
                <a:spcPct val="150000"/>
              </a:lnSpc>
              <a:buNone/>
            </a:pPr>
            <a:r>
              <a:rPr lang="en-US" sz="2100" b="1" dirty="0">
                <a:solidFill>
                  <a:srgbClr val="1A161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Lucide </a:t>
            </a:r>
            <a:pPr algn="l" indent="0" marL="0">
              <a:lnSpc>
                <a:spcPct val="150000"/>
              </a:lnSpc>
              <a:buNone/>
            </a:pPr>
            <a:r>
              <a:rPr lang="en-US" sz="2100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— stroke 2px, rounded line-cap, đồng bộ với quy tắc bo tròn của thương hiệu. Chỉ dùng </a:t>
            </a:r>
            <a:pPr algn="l" indent="0" marL="0">
              <a:lnSpc>
                <a:spcPct val="150000"/>
              </a:lnSpc>
              <a:buNone/>
            </a:pPr>
            <a:r>
              <a:rPr lang="en-US" sz="2100" i="1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filled </a:t>
            </a:r>
            <a:pPr algn="l" indent="0" marL="0">
              <a:lnSpc>
                <a:spcPct val="150000"/>
              </a:lnSpc>
              <a:buNone/>
            </a:pPr>
            <a:r>
              <a:rPr lang="en-US" sz="2100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cho state đã chọn (toggle, tab active).</a:t>
            </a:r>
            <a:endParaRPr lang="en-US" sz="2100" dirty="0"/>
          </a:p>
        </p:txBody>
      </p:sp>
      <p:sp>
        <p:nvSpPr>
          <p:cNvPr id="7" name="Shape 5"/>
          <p:cNvSpPr/>
          <p:nvPr/>
        </p:nvSpPr>
        <p:spPr>
          <a:xfrm>
            <a:off x="1143000" y="5053121"/>
            <a:ext cx="1833563" cy="1833563"/>
          </a:xfrm>
          <a:prstGeom prst="roundRect">
            <a:avLst>
              <a:gd name="adj" fmla="val 13506"/>
            </a:avLst>
          </a:prstGeom>
          <a:solidFill>
            <a:srgbClr val="FFFCF1"/>
          </a:solidFill>
          <a:ln w="17318">
            <a:solidFill>
              <a:srgbClr val="D6CAB0"/>
            </a:solidFill>
            <a:prstDash val="solid"/>
          </a:ln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93108" y="5703229"/>
            <a:ext cx="533346" cy="533346"/>
          </a:xfrm>
          <a:prstGeom prst="rect">
            <a:avLst/>
          </a:prstGeom>
        </p:spPr>
      </p:pic>
      <p:sp>
        <p:nvSpPr>
          <p:cNvPr id="9" name="Shape 6"/>
          <p:cNvSpPr/>
          <p:nvPr/>
        </p:nvSpPr>
        <p:spPr>
          <a:xfrm>
            <a:off x="3167063" y="5053121"/>
            <a:ext cx="1833563" cy="1833563"/>
          </a:xfrm>
          <a:prstGeom prst="roundRect">
            <a:avLst>
              <a:gd name="adj" fmla="val 13506"/>
            </a:avLst>
          </a:prstGeom>
          <a:solidFill>
            <a:srgbClr val="FFFCF1"/>
          </a:solidFill>
          <a:ln w="17318">
            <a:solidFill>
              <a:srgbClr val="D6CAB0"/>
            </a:solidFill>
            <a:prstDash val="solid"/>
          </a:ln>
        </p:spPr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7171" y="5703229"/>
            <a:ext cx="533346" cy="533346"/>
          </a:xfrm>
          <a:prstGeom prst="rect">
            <a:avLst/>
          </a:prstGeom>
        </p:spPr>
      </p:pic>
      <p:sp>
        <p:nvSpPr>
          <p:cNvPr id="11" name="Shape 7"/>
          <p:cNvSpPr/>
          <p:nvPr/>
        </p:nvSpPr>
        <p:spPr>
          <a:xfrm>
            <a:off x="5191125" y="5053121"/>
            <a:ext cx="1833563" cy="1833563"/>
          </a:xfrm>
          <a:prstGeom prst="roundRect">
            <a:avLst>
              <a:gd name="adj" fmla="val 13506"/>
            </a:avLst>
          </a:prstGeom>
          <a:solidFill>
            <a:srgbClr val="FFFCF1"/>
          </a:solidFill>
          <a:ln w="17318">
            <a:solidFill>
              <a:srgbClr val="D6CAB0"/>
            </a:solidFill>
            <a:prstDash val="solid"/>
          </a:ln>
        </p:spPr>
      </p:sp>
      <p:pic>
        <p:nvPicPr>
          <p:cNvPr id="1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233" y="5703229"/>
            <a:ext cx="533346" cy="533346"/>
          </a:xfrm>
          <a:prstGeom prst="rect">
            <a:avLst/>
          </a:prstGeom>
        </p:spPr>
      </p:pic>
      <p:sp>
        <p:nvSpPr>
          <p:cNvPr id="13" name="Shape 8"/>
          <p:cNvSpPr/>
          <p:nvPr/>
        </p:nvSpPr>
        <p:spPr>
          <a:xfrm>
            <a:off x="7215188" y="5053121"/>
            <a:ext cx="1833563" cy="1833563"/>
          </a:xfrm>
          <a:prstGeom prst="roundRect">
            <a:avLst>
              <a:gd name="adj" fmla="val 13506"/>
            </a:avLst>
          </a:prstGeom>
          <a:solidFill>
            <a:srgbClr val="FFFCF1"/>
          </a:solidFill>
          <a:ln w="17318">
            <a:solidFill>
              <a:srgbClr val="D6CAB0"/>
            </a:solidFill>
            <a:prstDash val="solid"/>
          </a:ln>
        </p:spPr>
      </p:sp>
      <p:pic>
        <p:nvPicPr>
          <p:cNvPr id="14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65295" y="5703229"/>
            <a:ext cx="533346" cy="533346"/>
          </a:xfrm>
          <a:prstGeom prst="rect">
            <a:avLst/>
          </a:prstGeom>
        </p:spPr>
      </p:pic>
      <p:sp>
        <p:nvSpPr>
          <p:cNvPr id="15" name="Shape 9"/>
          <p:cNvSpPr/>
          <p:nvPr/>
        </p:nvSpPr>
        <p:spPr>
          <a:xfrm>
            <a:off x="9239249" y="5053121"/>
            <a:ext cx="1833563" cy="1833563"/>
          </a:xfrm>
          <a:prstGeom prst="roundRect">
            <a:avLst>
              <a:gd name="adj" fmla="val 13506"/>
            </a:avLst>
          </a:prstGeom>
          <a:solidFill>
            <a:srgbClr val="FFFCF1"/>
          </a:solidFill>
          <a:ln w="17318">
            <a:solidFill>
              <a:srgbClr val="D6CAB0"/>
            </a:solidFill>
            <a:prstDash val="solid"/>
          </a:ln>
        </p:spPr>
      </p:sp>
      <p:pic>
        <p:nvPicPr>
          <p:cNvPr id="1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889358" y="5703229"/>
            <a:ext cx="533346" cy="533346"/>
          </a:xfrm>
          <a:prstGeom prst="rect">
            <a:avLst/>
          </a:prstGeom>
        </p:spPr>
      </p:pic>
      <p:sp>
        <p:nvSpPr>
          <p:cNvPr id="17" name="Shape 10"/>
          <p:cNvSpPr/>
          <p:nvPr/>
        </p:nvSpPr>
        <p:spPr>
          <a:xfrm>
            <a:off x="11263313" y="5053121"/>
            <a:ext cx="1833563" cy="1833563"/>
          </a:xfrm>
          <a:prstGeom prst="roundRect">
            <a:avLst>
              <a:gd name="adj" fmla="val 13506"/>
            </a:avLst>
          </a:prstGeom>
          <a:solidFill>
            <a:srgbClr val="FFFCF1"/>
          </a:solidFill>
          <a:ln w="17318">
            <a:solidFill>
              <a:srgbClr val="D6CAB0"/>
            </a:solidFill>
            <a:prstDash val="solid"/>
          </a:ln>
        </p:spPr>
      </p:sp>
      <p:pic>
        <p:nvPicPr>
          <p:cNvPr id="18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913420" y="5703229"/>
            <a:ext cx="533346" cy="533346"/>
          </a:xfrm>
          <a:prstGeom prst="rect">
            <a:avLst/>
          </a:prstGeom>
        </p:spPr>
      </p:pic>
      <p:sp>
        <p:nvSpPr>
          <p:cNvPr id="19" name="Shape 11"/>
          <p:cNvSpPr/>
          <p:nvPr/>
        </p:nvSpPr>
        <p:spPr>
          <a:xfrm>
            <a:off x="13287375" y="5053121"/>
            <a:ext cx="1833563" cy="1833563"/>
          </a:xfrm>
          <a:prstGeom prst="roundRect">
            <a:avLst>
              <a:gd name="adj" fmla="val 13506"/>
            </a:avLst>
          </a:prstGeom>
          <a:solidFill>
            <a:srgbClr val="FFFCF1"/>
          </a:solidFill>
          <a:ln w="17318">
            <a:solidFill>
              <a:srgbClr val="D6CAB0"/>
            </a:solidFill>
            <a:prstDash val="solid"/>
          </a:ln>
        </p:spPr>
      </p:sp>
      <p:pic>
        <p:nvPicPr>
          <p:cNvPr id="20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937483" y="5703229"/>
            <a:ext cx="533346" cy="533346"/>
          </a:xfrm>
          <a:prstGeom prst="rect">
            <a:avLst/>
          </a:prstGeom>
        </p:spPr>
      </p:pic>
      <p:sp>
        <p:nvSpPr>
          <p:cNvPr id="21" name="Shape 12"/>
          <p:cNvSpPr/>
          <p:nvPr/>
        </p:nvSpPr>
        <p:spPr>
          <a:xfrm>
            <a:off x="15311438" y="5053121"/>
            <a:ext cx="1833563" cy="1833563"/>
          </a:xfrm>
          <a:prstGeom prst="roundRect">
            <a:avLst>
              <a:gd name="adj" fmla="val 13506"/>
            </a:avLst>
          </a:prstGeom>
          <a:solidFill>
            <a:srgbClr val="FFFCF1"/>
          </a:solidFill>
          <a:ln w="17318">
            <a:solidFill>
              <a:srgbClr val="D6CAB0"/>
            </a:solidFill>
            <a:prstDash val="solid"/>
          </a:ln>
        </p:spPr>
      </p:sp>
      <p:pic>
        <p:nvPicPr>
          <p:cNvPr id="22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961545" y="5703229"/>
            <a:ext cx="533346" cy="533346"/>
          </a:xfrm>
          <a:prstGeom prst="rect">
            <a:avLst/>
          </a:prstGeom>
        </p:spPr>
      </p:pic>
      <p:sp>
        <p:nvSpPr>
          <p:cNvPr id="23" name="Shape 13"/>
          <p:cNvSpPr/>
          <p:nvPr/>
        </p:nvSpPr>
        <p:spPr>
          <a:xfrm>
            <a:off x="1143000" y="7077183"/>
            <a:ext cx="1833563" cy="1833563"/>
          </a:xfrm>
          <a:prstGeom prst="roundRect">
            <a:avLst>
              <a:gd name="adj" fmla="val 13506"/>
            </a:avLst>
          </a:prstGeom>
          <a:solidFill>
            <a:srgbClr val="B41A1A"/>
          </a:solidFill>
          <a:ln w="17318">
            <a:solidFill>
              <a:srgbClr val="921616"/>
            </a:solidFill>
            <a:prstDash val="solid"/>
          </a:ln>
        </p:spPr>
      </p:sp>
      <p:pic>
        <p:nvPicPr>
          <p:cNvPr id="24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3108" y="7727291"/>
            <a:ext cx="533346" cy="533346"/>
          </a:xfrm>
          <a:prstGeom prst="rect">
            <a:avLst/>
          </a:prstGeom>
        </p:spPr>
      </p:pic>
      <p:sp>
        <p:nvSpPr>
          <p:cNvPr id="25" name="Shape 14"/>
          <p:cNvSpPr/>
          <p:nvPr/>
        </p:nvSpPr>
        <p:spPr>
          <a:xfrm>
            <a:off x="3167063" y="7077183"/>
            <a:ext cx="1833563" cy="1833563"/>
          </a:xfrm>
          <a:prstGeom prst="roundRect">
            <a:avLst>
              <a:gd name="adj" fmla="val 13506"/>
            </a:avLst>
          </a:prstGeom>
          <a:solidFill>
            <a:srgbClr val="B41A1A"/>
          </a:solidFill>
          <a:ln w="17318">
            <a:solidFill>
              <a:srgbClr val="921616"/>
            </a:solidFill>
            <a:prstDash val="solid"/>
          </a:ln>
        </p:spPr>
      </p:sp>
      <p:pic>
        <p:nvPicPr>
          <p:cNvPr id="26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17171" y="7727291"/>
            <a:ext cx="533346" cy="533346"/>
          </a:xfrm>
          <a:prstGeom prst="rect">
            <a:avLst/>
          </a:prstGeom>
        </p:spPr>
      </p:pic>
      <p:sp>
        <p:nvSpPr>
          <p:cNvPr id="27" name="Shape 15"/>
          <p:cNvSpPr/>
          <p:nvPr/>
        </p:nvSpPr>
        <p:spPr>
          <a:xfrm>
            <a:off x="5191125" y="7077183"/>
            <a:ext cx="1833563" cy="1833563"/>
          </a:xfrm>
          <a:prstGeom prst="roundRect">
            <a:avLst>
              <a:gd name="adj" fmla="val 13506"/>
            </a:avLst>
          </a:prstGeom>
          <a:solidFill>
            <a:srgbClr val="B41A1A"/>
          </a:solidFill>
          <a:ln w="17318">
            <a:solidFill>
              <a:srgbClr val="921616"/>
            </a:solidFill>
            <a:prstDash val="solid"/>
          </a:ln>
        </p:spPr>
      </p:sp>
      <p:pic>
        <p:nvPicPr>
          <p:cNvPr id="28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841233" y="7727291"/>
            <a:ext cx="533346" cy="533346"/>
          </a:xfrm>
          <a:prstGeom prst="rect">
            <a:avLst/>
          </a:prstGeom>
        </p:spPr>
      </p:pic>
      <p:sp>
        <p:nvSpPr>
          <p:cNvPr id="29" name="Shape 16"/>
          <p:cNvSpPr/>
          <p:nvPr/>
        </p:nvSpPr>
        <p:spPr>
          <a:xfrm>
            <a:off x="7215188" y="7077183"/>
            <a:ext cx="1833563" cy="1833563"/>
          </a:xfrm>
          <a:prstGeom prst="roundRect">
            <a:avLst>
              <a:gd name="adj" fmla="val 13506"/>
            </a:avLst>
          </a:prstGeom>
          <a:solidFill>
            <a:srgbClr val="B41A1A"/>
          </a:solidFill>
          <a:ln w="17318">
            <a:solidFill>
              <a:srgbClr val="921616"/>
            </a:solidFill>
            <a:prstDash val="solid"/>
          </a:ln>
        </p:spPr>
      </p:sp>
      <p:pic>
        <p:nvPicPr>
          <p:cNvPr id="3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865295" y="7727291"/>
            <a:ext cx="533346" cy="533346"/>
          </a:xfrm>
          <a:prstGeom prst="rect">
            <a:avLst/>
          </a:prstGeom>
        </p:spPr>
      </p:pic>
      <p:sp>
        <p:nvSpPr>
          <p:cNvPr id="31" name="Shape 17"/>
          <p:cNvSpPr/>
          <p:nvPr/>
        </p:nvSpPr>
        <p:spPr>
          <a:xfrm>
            <a:off x="9239249" y="7077183"/>
            <a:ext cx="1833563" cy="1833563"/>
          </a:xfrm>
          <a:prstGeom prst="roundRect">
            <a:avLst>
              <a:gd name="adj" fmla="val 13506"/>
            </a:avLst>
          </a:prstGeom>
          <a:solidFill>
            <a:srgbClr val="B41A1A"/>
          </a:solidFill>
          <a:ln w="17318">
            <a:solidFill>
              <a:srgbClr val="921616"/>
            </a:solidFill>
            <a:prstDash val="solid"/>
          </a:ln>
        </p:spPr>
      </p:sp>
      <p:pic>
        <p:nvPicPr>
          <p:cNvPr id="32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889358" y="7727291"/>
            <a:ext cx="533346" cy="533346"/>
          </a:xfrm>
          <a:prstGeom prst="rect">
            <a:avLst/>
          </a:prstGeom>
        </p:spPr>
      </p:pic>
      <p:sp>
        <p:nvSpPr>
          <p:cNvPr id="33" name="Shape 18"/>
          <p:cNvSpPr/>
          <p:nvPr/>
        </p:nvSpPr>
        <p:spPr>
          <a:xfrm>
            <a:off x="11263313" y="7077183"/>
            <a:ext cx="1833563" cy="1833563"/>
          </a:xfrm>
          <a:prstGeom prst="roundRect">
            <a:avLst>
              <a:gd name="adj" fmla="val 13506"/>
            </a:avLst>
          </a:prstGeom>
          <a:solidFill>
            <a:srgbClr val="B41A1A"/>
          </a:solidFill>
          <a:ln w="17318">
            <a:solidFill>
              <a:srgbClr val="921616"/>
            </a:solidFill>
            <a:prstDash val="solid"/>
          </a:ln>
        </p:spPr>
      </p:sp>
      <p:pic>
        <p:nvPicPr>
          <p:cNvPr id="34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1913420" y="7727291"/>
            <a:ext cx="533346" cy="533346"/>
          </a:xfrm>
          <a:prstGeom prst="rect">
            <a:avLst/>
          </a:prstGeom>
        </p:spPr>
      </p:pic>
      <p:sp>
        <p:nvSpPr>
          <p:cNvPr id="35" name="Shape 19"/>
          <p:cNvSpPr/>
          <p:nvPr/>
        </p:nvSpPr>
        <p:spPr>
          <a:xfrm>
            <a:off x="13287375" y="7077183"/>
            <a:ext cx="1833563" cy="1833563"/>
          </a:xfrm>
          <a:prstGeom prst="roundRect">
            <a:avLst>
              <a:gd name="adj" fmla="val 13506"/>
            </a:avLst>
          </a:prstGeom>
          <a:solidFill>
            <a:srgbClr val="B41A1A"/>
          </a:solidFill>
          <a:ln w="17318">
            <a:solidFill>
              <a:srgbClr val="921616"/>
            </a:solidFill>
            <a:prstDash val="solid"/>
          </a:ln>
        </p:spPr>
      </p:sp>
      <p:pic>
        <p:nvPicPr>
          <p:cNvPr id="36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3937483" y="7727291"/>
            <a:ext cx="533346" cy="533346"/>
          </a:xfrm>
          <a:prstGeom prst="rect">
            <a:avLst/>
          </a:prstGeom>
        </p:spPr>
      </p:pic>
      <p:sp>
        <p:nvSpPr>
          <p:cNvPr id="37" name="Shape 20"/>
          <p:cNvSpPr/>
          <p:nvPr/>
        </p:nvSpPr>
        <p:spPr>
          <a:xfrm>
            <a:off x="15311438" y="7077183"/>
            <a:ext cx="1833563" cy="1833563"/>
          </a:xfrm>
          <a:prstGeom prst="roundRect">
            <a:avLst>
              <a:gd name="adj" fmla="val 13506"/>
            </a:avLst>
          </a:prstGeom>
          <a:solidFill>
            <a:srgbClr val="B41A1A"/>
          </a:solidFill>
          <a:ln w="17318">
            <a:solidFill>
              <a:srgbClr val="921616"/>
            </a:solidFill>
            <a:prstDash val="solid"/>
          </a:ln>
        </p:spPr>
      </p:sp>
      <p:pic>
        <p:nvPicPr>
          <p:cNvPr id="38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961545" y="7727291"/>
            <a:ext cx="533346" cy="533346"/>
          </a:xfrm>
          <a:prstGeom prst="rect">
            <a:avLst/>
          </a:prstGeom>
        </p:spPr>
      </p:pic>
      <p:sp>
        <p:nvSpPr>
          <p:cNvPr id="39" name="Text 21"/>
          <p:cNvSpPr/>
          <p:nvPr/>
        </p:nvSpPr>
        <p:spPr>
          <a:xfrm>
            <a:off x="1143000" y="9215437"/>
            <a:ext cx="16482060" cy="28921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5C514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⚠️ </a:t>
            </a:r>
            <a:pPr algn="l" indent="0" marL="0">
              <a:buNone/>
            </a:pPr>
            <a:r>
              <a:rPr lang="en-US" sz="1350" b="1" dirty="0">
                <a:solidFill>
                  <a:srgbClr val="5C514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Flag: </a:t>
            </a:r>
            <a:pPr algn="l" indent="0" marL="0">
              <a:buNone/>
            </a:pPr>
            <a:r>
              <a:rPr lang="en-US" sz="1350" dirty="0">
                <a:solidFill>
                  <a:srgbClr val="5C514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Đây là default tạm. Nếu agency có bộ icon vẽ tay (chili, smoke, brush) — gửi cho team để swap toàn hệ thống.</a:t>
            </a:r>
            <a:endParaRPr lang="en-US" sz="1350" dirty="0"/>
          </a:p>
        </p:txBody>
      </p:sp>
      <p:sp>
        <p:nvSpPr>
          <p:cNvPr id="40" name="Text 22"/>
          <p:cNvSpPr/>
          <p:nvPr/>
        </p:nvSpPr>
        <p:spPr>
          <a:xfrm>
            <a:off x="914346" y="9563154"/>
            <a:ext cx="3228350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THÍCH CAY · DESIGN GUIDELINE 2026</a:t>
            </a:r>
            <a:endParaRPr lang="en-US" sz="1200" dirty="0"/>
          </a:p>
        </p:txBody>
      </p:sp>
      <p:sp>
        <p:nvSpPr>
          <p:cNvPr id="41" name="Text 23"/>
          <p:cNvSpPr/>
          <p:nvPr/>
        </p:nvSpPr>
        <p:spPr>
          <a:xfrm>
            <a:off x="16795929" y="9563154"/>
            <a:ext cx="653924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17 / 27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BF5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346" y="533346"/>
            <a:ext cx="2116228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 · HỆ THỐNG THỊ GIÁC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16136621" y="533346"/>
            <a:ext cx="1313232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18 </a:t>
            </a:r>
            <a:pPr algn="l" indent="0" marL="0">
              <a:buNone/>
            </a:pPr>
            <a:r>
              <a:rPr lang="en-US" sz="1200" b="1" spc="96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· </a:t>
            </a:r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TEXTURE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1143000" y="1333500"/>
            <a:ext cx="16482060" cy="254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162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TEXTURE &amp; PATTERN — BỀ MẶT CẢM XÚC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1143000" y="1816650"/>
            <a:ext cx="14716125" cy="97071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2000"/>
              </a:lnSpc>
              <a:buNone/>
            </a:pPr>
            <a:r>
              <a:rPr lang="en-US" sz="7200" b="1" spc="-144" kern="0" dirty="0">
                <a:solidFill>
                  <a:srgbClr val="1A1612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Giấy gói chứ không phải kính.</a:t>
            </a:r>
            <a:endParaRPr lang="en-US" sz="7200" dirty="0"/>
          </a:p>
        </p:txBody>
      </p:sp>
      <p:sp>
        <p:nvSpPr>
          <p:cNvPr id="6" name="Text 4"/>
          <p:cNvSpPr/>
          <p:nvPr/>
        </p:nvSpPr>
        <p:spPr>
          <a:xfrm>
            <a:off x="1143000" y="3053953"/>
            <a:ext cx="10791825" cy="83798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100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Hai texture nền duy nhất. Không dùng blur, không dùng glass, không dùng gradient mesh.</a:t>
            </a:r>
            <a:endParaRPr lang="en-US" sz="2100" dirty="0"/>
          </a:p>
        </p:txBody>
      </p:sp>
      <p:sp>
        <p:nvSpPr>
          <p:cNvPr id="7" name="Shape 5"/>
          <p:cNvSpPr/>
          <p:nvPr/>
        </p:nvSpPr>
        <p:spPr>
          <a:xfrm>
            <a:off x="1143000" y="4120510"/>
            <a:ext cx="7848654" cy="5023896"/>
          </a:xfrm>
          <a:prstGeom prst="roundRect">
            <a:avLst>
              <a:gd name="adj" fmla="val 6825"/>
            </a:avLst>
          </a:prstGeom>
          <a:ln w="17318">
            <a:solidFill>
              <a:srgbClr val="D6CAB0"/>
            </a:solidFill>
            <a:prstDash val="solid"/>
          </a:ln>
          <a:effectLst>
            <a:outerShdw sx="100000" sy="100000" kx="0" ky="0" algn="bl" rotWithShape="0" blurRad="101600" dist="107763" dir="2700000">
              <a:srgbClr val="D6CAB0">
                <a:alpha val="100000"/>
              </a:srgbClr>
            </a:outerShdw>
          </a:effectLst>
        </p:spPr>
      </p:sp>
      <p:sp>
        <p:nvSpPr>
          <p:cNvPr id="8" name="Shape 6"/>
          <p:cNvSpPr/>
          <p:nvPr/>
        </p:nvSpPr>
        <p:spPr>
          <a:xfrm>
            <a:off x="1160318" y="4137828"/>
            <a:ext cx="7814017" cy="3619500"/>
          </a:xfrm>
          <a:prstGeom prst="rect">
            <a:avLst/>
          </a:prstGeom>
          <a:solidFill>
            <a:srgbClr val="FBF5E7"/>
          </a:solidFill>
          <a:ln/>
        </p:spPr>
      </p:sp>
      <p:pic>
        <p:nvPicPr>
          <p:cNvPr id="9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60318" y="4137828"/>
            <a:ext cx="7814017" cy="3619500"/>
          </a:xfrm>
          <a:prstGeom prst="rect">
            <a:avLst/>
          </a:prstGeom>
        </p:spPr>
      </p:pic>
      <p:sp>
        <p:nvSpPr>
          <p:cNvPr id="10" name="Shape 7"/>
          <p:cNvSpPr/>
          <p:nvPr/>
        </p:nvSpPr>
        <p:spPr>
          <a:xfrm>
            <a:off x="1160318" y="7757328"/>
            <a:ext cx="7814017" cy="1369760"/>
          </a:xfrm>
          <a:prstGeom prst="rect">
            <a:avLst/>
          </a:prstGeom>
          <a:solidFill>
            <a:srgbClr val="FFFCF1"/>
          </a:solidFill>
          <a:ln/>
        </p:spPr>
      </p:sp>
      <p:sp>
        <p:nvSpPr>
          <p:cNvPr id="11" name="Text 8"/>
          <p:cNvSpPr/>
          <p:nvPr/>
        </p:nvSpPr>
        <p:spPr>
          <a:xfrm>
            <a:off x="1465010" y="8024000"/>
            <a:ext cx="7420773" cy="38446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700" b="1" dirty="0">
                <a:solidFill>
                  <a:srgbClr val="1A1612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TOPO PAPER</a:t>
            </a:r>
            <a:endParaRPr lang="en-US" sz="2700" dirty="0"/>
          </a:p>
        </p:txBody>
      </p:sp>
      <p:sp>
        <p:nvSpPr>
          <p:cNvPr id="12" name="Text 9"/>
          <p:cNvSpPr/>
          <p:nvPr/>
        </p:nvSpPr>
        <p:spPr>
          <a:xfrm>
            <a:off x="1465010" y="8427460"/>
            <a:ext cx="7420773" cy="47105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5C514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Đường contour trên giấy kem — texture nền mặc định cho section, card, package wrap. Opacity 30–55 %.</a:t>
            </a:r>
            <a:endParaRPr lang="en-US" sz="1350" dirty="0"/>
          </a:p>
        </p:txBody>
      </p:sp>
      <p:sp>
        <p:nvSpPr>
          <p:cNvPr id="13" name="Shape 10"/>
          <p:cNvSpPr/>
          <p:nvPr/>
        </p:nvSpPr>
        <p:spPr>
          <a:xfrm>
            <a:off x="9296345" y="4120510"/>
            <a:ext cx="7848654" cy="5023896"/>
          </a:xfrm>
          <a:prstGeom prst="roundRect">
            <a:avLst>
              <a:gd name="adj" fmla="val 6825"/>
            </a:avLst>
          </a:prstGeom>
          <a:ln w="17318">
            <a:solidFill>
              <a:srgbClr val="D6CAB0"/>
            </a:solidFill>
            <a:prstDash val="solid"/>
          </a:ln>
          <a:effectLst>
            <a:outerShdw sx="100000" sy="100000" kx="0" ky="0" algn="bl" rotWithShape="0" blurRad="101600" dist="107763" dir="2700000">
              <a:srgbClr val="D6CAB0">
                <a:alpha val="100000"/>
              </a:srgbClr>
            </a:outerShdw>
          </a:effectLst>
        </p:spPr>
      </p:sp>
      <p:sp>
        <p:nvSpPr>
          <p:cNvPr id="14" name="Shape 11"/>
          <p:cNvSpPr/>
          <p:nvPr/>
        </p:nvSpPr>
        <p:spPr>
          <a:xfrm>
            <a:off x="9313663" y="4137828"/>
            <a:ext cx="7814017" cy="3619500"/>
          </a:xfrm>
          <a:prstGeom prst="rect">
            <a:avLst/>
          </a:prstGeom>
          <a:solidFill>
            <a:srgbClr val="FBF5E7"/>
          </a:solidFill>
          <a:ln/>
        </p:spPr>
      </p:sp>
      <p:pic>
        <p:nvPicPr>
          <p:cNvPr id="15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9313663" y="4137828"/>
            <a:ext cx="7814017" cy="3619500"/>
          </a:xfrm>
          <a:prstGeom prst="rect">
            <a:avLst/>
          </a:prstGeom>
        </p:spPr>
      </p:pic>
      <p:sp>
        <p:nvSpPr>
          <p:cNvPr id="16" name="Shape 12"/>
          <p:cNvSpPr/>
          <p:nvPr/>
        </p:nvSpPr>
        <p:spPr>
          <a:xfrm>
            <a:off x="9313663" y="7757328"/>
            <a:ext cx="7814017" cy="1153283"/>
          </a:xfrm>
          <a:prstGeom prst="rect">
            <a:avLst/>
          </a:prstGeom>
          <a:solidFill>
            <a:srgbClr val="FFFCF1"/>
          </a:solidFill>
          <a:ln/>
        </p:spPr>
      </p:sp>
      <p:sp>
        <p:nvSpPr>
          <p:cNvPr id="17" name="Text 13"/>
          <p:cNvSpPr/>
          <p:nvPr/>
        </p:nvSpPr>
        <p:spPr>
          <a:xfrm>
            <a:off x="9618355" y="8024000"/>
            <a:ext cx="7420773" cy="38446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700" b="1" dirty="0">
                <a:solidFill>
                  <a:srgbClr val="1A1612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BRUSH BOTTOM</a:t>
            </a:r>
            <a:endParaRPr lang="en-US" sz="2700" dirty="0"/>
          </a:p>
        </p:txBody>
      </p:sp>
      <p:sp>
        <p:nvSpPr>
          <p:cNvPr id="18" name="Text 14"/>
          <p:cNvSpPr/>
          <p:nvPr/>
        </p:nvSpPr>
        <p:spPr>
          <a:xfrm>
            <a:off x="9618355" y="8427460"/>
            <a:ext cx="7420773" cy="254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5C514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Nét cọ sơn kem → kraft, đặt đáy hero image. Tạo cảm giác viết tay, vẽ bằng tay.</a:t>
            </a:r>
            <a:endParaRPr lang="en-US" sz="1350" dirty="0"/>
          </a:p>
        </p:txBody>
      </p:sp>
      <p:sp>
        <p:nvSpPr>
          <p:cNvPr id="19" name="Text 15"/>
          <p:cNvSpPr/>
          <p:nvPr/>
        </p:nvSpPr>
        <p:spPr>
          <a:xfrm>
            <a:off x="914346" y="9563154"/>
            <a:ext cx="3228350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THÍCH CAY · DESIGN GUIDELINE 2026</a:t>
            </a:r>
            <a:endParaRPr lang="en-US" sz="1200" dirty="0"/>
          </a:p>
        </p:txBody>
      </p:sp>
      <p:sp>
        <p:nvSpPr>
          <p:cNvPr id="20" name="Text 16"/>
          <p:cNvSpPr/>
          <p:nvPr/>
        </p:nvSpPr>
        <p:spPr>
          <a:xfrm>
            <a:off x="16795929" y="9563154"/>
            <a:ext cx="653924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18 / 27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BF5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346" y="533346"/>
            <a:ext cx="2116228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 · HỆ THỐNG THỊ GIÁC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14989698" y="533346"/>
            <a:ext cx="2460156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19 </a:t>
            </a:r>
            <a:pPr algn="l" indent="0" marL="0">
              <a:buNone/>
            </a:pPr>
            <a:r>
              <a:rPr lang="en-US" sz="1200" b="1" spc="96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· </a:t>
            </a:r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SIGNATURE ELEMENTS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1143000" y="1333500"/>
            <a:ext cx="16482060" cy="254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162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SIGNATURE ELEMENTS — ĐẶC TRƯNG NHẬN DIỆN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1143000" y="1816650"/>
            <a:ext cx="14716125" cy="97071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2000"/>
              </a:lnSpc>
              <a:buNone/>
            </a:pPr>
            <a:r>
              <a:rPr lang="en-US" sz="7200" b="1" spc="-144" kern="0" dirty="0">
                <a:solidFill>
                  <a:srgbClr val="1A1612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Ruy băng, dấu mộc, bóng dán.</a:t>
            </a:r>
            <a:endParaRPr lang="en-US" sz="7200" dirty="0"/>
          </a:p>
        </p:txBody>
      </p:sp>
      <p:sp>
        <p:nvSpPr>
          <p:cNvPr id="6" name="Shape 4"/>
          <p:cNvSpPr/>
          <p:nvPr/>
        </p:nvSpPr>
        <p:spPr>
          <a:xfrm>
            <a:off x="1143000" y="3260012"/>
            <a:ext cx="7696173" cy="3324550"/>
          </a:xfrm>
          <a:prstGeom prst="roundRect">
            <a:avLst>
              <a:gd name="adj" fmla="val 10314"/>
            </a:avLst>
          </a:prstGeom>
          <a:solidFill>
            <a:srgbClr val="FFFCF1"/>
          </a:solidFill>
          <a:ln w="17318">
            <a:solidFill>
              <a:srgbClr val="D6CAB0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 rot="-120000">
            <a:off x="1691919" y="3812814"/>
            <a:ext cx="3924300" cy="866775"/>
          </a:xfrm>
          <a:prstGeom prst="rect">
            <a:avLst/>
          </a:prstGeom>
          <a:solidFill>
            <a:srgbClr val="B41A1A"/>
          </a:solidFill>
          <a:ln/>
          <a:effectLst>
            <a:outerShdw sx="100000" sy="100000" kx="0" ky="0" algn="bl" rotWithShape="0" blurRad="101600" dist="80822" dir="2700000">
              <a:srgbClr val="701111">
                <a:alpha val="100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 rot="-120000">
            <a:off x="2225319" y="3984264"/>
            <a:ext cx="2975229" cy="56197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4200" dirty="0">
                <a:solidFill>
                  <a:srgbClr val="FBF5E7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SỐT GỎI CAY</a:t>
            </a:r>
            <a:endParaRPr lang="en-US" sz="4200" dirty="0"/>
          </a:p>
        </p:txBody>
      </p:sp>
      <p:sp>
        <p:nvSpPr>
          <p:cNvPr id="9" name="Text 7"/>
          <p:cNvSpPr/>
          <p:nvPr/>
        </p:nvSpPr>
        <p:spPr>
          <a:xfrm>
            <a:off x="1693664" y="4986418"/>
            <a:ext cx="6792690" cy="4191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1A1612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RIBBON BANNER</a:t>
            </a:r>
            <a:endParaRPr lang="en-US" sz="3000" dirty="0"/>
          </a:p>
        </p:txBody>
      </p:sp>
      <p:sp>
        <p:nvSpPr>
          <p:cNvPr id="10" name="Text 8"/>
          <p:cNvSpPr/>
          <p:nvPr/>
        </p:nvSpPr>
        <p:spPr>
          <a:xfrm>
            <a:off x="1693664" y="5481610"/>
            <a:ext cx="6792690" cy="59038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500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Đỏ ớt, viền vàng nếu cần, hai đầu cắt notch chữ V. Luôn xoay nhẹ ±2° để cảm giác "dán tay". Headline DVN Luckiest Guy.</a:t>
            </a:r>
            <a:endParaRPr lang="en-US" sz="1500" dirty="0"/>
          </a:p>
        </p:txBody>
      </p:sp>
      <p:sp>
        <p:nvSpPr>
          <p:cNvPr id="11" name="Shape 9"/>
          <p:cNvSpPr/>
          <p:nvPr/>
        </p:nvSpPr>
        <p:spPr>
          <a:xfrm>
            <a:off x="9448691" y="3053953"/>
            <a:ext cx="7696308" cy="3736668"/>
          </a:xfrm>
          <a:prstGeom prst="roundRect">
            <a:avLst>
              <a:gd name="adj" fmla="val 9177"/>
            </a:avLst>
          </a:prstGeom>
          <a:solidFill>
            <a:srgbClr val="FFFCF1"/>
          </a:solidFill>
          <a:ln w="17318">
            <a:solidFill>
              <a:srgbClr val="D6CAB0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9999356" y="3985617"/>
            <a:ext cx="2703666" cy="825861"/>
          </a:xfrm>
          <a:prstGeom prst="roundRect">
            <a:avLst>
              <a:gd name="adj" fmla="val 50000"/>
            </a:avLst>
          </a:prstGeom>
          <a:solidFill>
            <a:srgbClr val="B41A1A"/>
          </a:solidFill>
          <a:ln w="34636">
            <a:solidFill>
              <a:srgbClr val="1A1612"/>
            </a:solidFill>
            <a:prstDash val="solid"/>
          </a:ln>
          <a:effectLst>
            <a:outerShdw sx="100000" sy="100000" kx="0" ky="0" algn="bl" rotWithShape="0" blurRad="101600" dist="107763" dir="2700000">
              <a:srgbClr val="1A1612">
                <a:alpha val="100000"/>
              </a:srgbClr>
            </a:outerShdw>
          </a:effectLst>
        </p:spPr>
      </p:sp>
      <p:sp>
        <p:nvSpPr>
          <p:cNvPr id="13" name="Text 11"/>
          <p:cNvSpPr/>
          <p:nvPr/>
        </p:nvSpPr>
        <p:spPr>
          <a:xfrm>
            <a:off x="10567392" y="4229804"/>
            <a:ext cx="1648703" cy="37558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spc="126" kern="0" dirty="0">
                <a:solidFill>
                  <a:srgbClr val="FBF5E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MUA NGAY</a:t>
            </a:r>
            <a:endParaRPr lang="en-US" sz="2100" dirty="0"/>
          </a:p>
        </p:txBody>
      </p:sp>
      <p:sp>
        <p:nvSpPr>
          <p:cNvPr id="14" name="Shape 12"/>
          <p:cNvSpPr/>
          <p:nvPr/>
        </p:nvSpPr>
        <p:spPr>
          <a:xfrm rot="-359998">
            <a:off x="12731366" y="3908010"/>
            <a:ext cx="1666875" cy="981075"/>
          </a:xfrm>
          <a:prstGeom prst="roundRect">
            <a:avLst>
              <a:gd name="adj" fmla="val 17476"/>
            </a:avLst>
          </a:prstGeom>
          <a:solidFill>
            <a:srgbClr val="FFC697"/>
          </a:solidFill>
          <a:ln w="34636">
            <a:solidFill>
              <a:srgbClr val="8A4C00"/>
            </a:solidFill>
            <a:prstDash val="dash"/>
          </a:ln>
        </p:spPr>
      </p:sp>
      <p:sp>
        <p:nvSpPr>
          <p:cNvPr id="15" name="Text 13"/>
          <p:cNvSpPr/>
          <p:nvPr/>
        </p:nvSpPr>
        <p:spPr>
          <a:xfrm rot="-359998">
            <a:off x="13108902" y="4133146"/>
            <a:ext cx="988002" cy="56890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4200" dirty="0">
                <a:solidFill>
                  <a:srgbClr val="8A4C00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65K</a:t>
            </a:r>
            <a:endParaRPr lang="en-US" sz="4200" dirty="0"/>
          </a:p>
        </p:txBody>
      </p:sp>
      <p:sp>
        <p:nvSpPr>
          <p:cNvPr id="16" name="Text 14"/>
          <p:cNvSpPr/>
          <p:nvPr/>
        </p:nvSpPr>
        <p:spPr>
          <a:xfrm>
            <a:off x="9999356" y="5192478"/>
            <a:ext cx="6792829" cy="4191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3000" b="1" dirty="0">
                <a:solidFill>
                  <a:srgbClr val="1A1612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STICKER SHADOW</a:t>
            </a:r>
            <a:endParaRPr lang="en-US" sz="3000" dirty="0"/>
          </a:p>
        </p:txBody>
      </p:sp>
      <p:sp>
        <p:nvSpPr>
          <p:cNvPr id="17" name="Text 15"/>
          <p:cNvSpPr/>
          <p:nvPr/>
        </p:nvSpPr>
        <p:spPr>
          <a:xfrm>
            <a:off x="9999356" y="5687670"/>
            <a:ext cx="6792829" cy="59038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500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Bóng 8px solid màu đỏ/đen, không blur. Tạo cảm giác như "miếng dán dán lên giấy". Dùng cho CTA, price tag, badge.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914346" y="9563154"/>
            <a:ext cx="3228350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THÍCH CAY · DESIGN GUIDELINE 2026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16795929" y="9563154"/>
            <a:ext cx="653924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19 / 27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BF5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346" y="533346"/>
            <a:ext cx="2116228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 · HỆ THỐNG THỊ GIÁC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15550915" y="533346"/>
            <a:ext cx="1898939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 </a:t>
            </a:r>
            <a:pPr algn="l" indent="0" marL="0">
              <a:buNone/>
            </a:pPr>
            <a:r>
              <a:rPr lang="en-US" sz="1200" b="1" spc="96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· </a:t>
            </a:r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PHOTOGRAPHY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1143000" y="1333500"/>
            <a:ext cx="16482060" cy="254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162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PHOTOGRAPHY DIRECTION — ĐỊNH HƯỚNG ẢNH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1143000" y="1816650"/>
            <a:ext cx="14716125" cy="97071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2000"/>
              </a:lnSpc>
              <a:buNone/>
            </a:pPr>
            <a:r>
              <a:rPr lang="en-US" sz="7200" b="1" spc="-144" kern="0" dirty="0">
                <a:solidFill>
                  <a:srgbClr val="1A1612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Sốt đang rót. Khói đang bay.</a:t>
            </a:r>
            <a:endParaRPr lang="en-US" sz="7200" dirty="0"/>
          </a:p>
        </p:txBody>
      </p:sp>
      <p:sp>
        <p:nvSpPr>
          <p:cNvPr id="6" name="Shape 4"/>
          <p:cNvSpPr/>
          <p:nvPr/>
        </p:nvSpPr>
        <p:spPr>
          <a:xfrm>
            <a:off x="1143000" y="3053953"/>
            <a:ext cx="8437337" cy="8261314"/>
          </a:xfrm>
          <a:prstGeom prst="roundRect">
            <a:avLst>
              <a:gd name="adj" fmla="val 4151"/>
            </a:avLst>
          </a:prstGeom>
          <a:ln w="17318">
            <a:solidFill>
              <a:srgbClr val="1A1612"/>
            </a:solidFill>
            <a:prstDash val="solid"/>
          </a:ln>
          <a:effectLst>
            <a:outerShdw sx="100000" sy="100000" kx="0" ky="0" algn="bl" rotWithShape="0" blurRad="101600" dist="134704" dir="2700000">
              <a:srgbClr val="1A1612">
                <a:alpha val="100000"/>
              </a:srgbClr>
            </a:outerShdw>
          </a:effectLst>
        </p:spPr>
      </p:sp>
      <p:pic>
        <p:nvPicPr>
          <p:cNvPr id="7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1160318" y="3071271"/>
            <a:ext cx="8402700" cy="8226678"/>
          </a:xfrm>
          <a:prstGeom prst="rect">
            <a:avLst/>
          </a:prstGeom>
        </p:spPr>
      </p:pic>
      <p:sp>
        <p:nvSpPr>
          <p:cNvPr id="8" name="Shape 5"/>
          <p:cNvSpPr/>
          <p:nvPr/>
        </p:nvSpPr>
        <p:spPr>
          <a:xfrm>
            <a:off x="10113683" y="4541423"/>
            <a:ext cx="7031181" cy="1208890"/>
          </a:xfrm>
          <a:prstGeom prst="roundRect">
            <a:avLst>
              <a:gd name="adj" fmla="val 20486"/>
            </a:avLst>
          </a:prstGeom>
          <a:solidFill>
            <a:srgbClr val="FFFCF1"/>
          </a:solidFill>
          <a:ln w="17318">
            <a:solidFill>
              <a:srgbClr val="D6CAB0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359520" y="4749241"/>
            <a:ext cx="685719" cy="83135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B41A1A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01</a:t>
            </a:r>
            <a:endParaRPr lang="en-US" sz="4200" dirty="0"/>
          </a:p>
        </p:txBody>
      </p:sp>
      <p:sp>
        <p:nvSpPr>
          <p:cNvPr id="10" name="Text 7"/>
          <p:cNvSpPr/>
          <p:nvPr/>
        </p:nvSpPr>
        <p:spPr>
          <a:xfrm>
            <a:off x="11159539" y="4749241"/>
            <a:ext cx="5911673" cy="3238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1A1612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Pour-action luôn có</a:t>
            </a:r>
            <a:endParaRPr lang="en-US" sz="1800" dirty="0"/>
          </a:p>
        </p:txBody>
      </p:sp>
      <p:sp>
        <p:nvSpPr>
          <p:cNvPr id="11" name="Text 8"/>
          <p:cNvSpPr/>
          <p:nvPr/>
        </p:nvSpPr>
        <p:spPr>
          <a:xfrm>
            <a:off x="11159539" y="5073010"/>
            <a:ext cx="5911673" cy="50758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275" dirty="0">
                <a:solidFill>
                  <a:srgbClr val="5C514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Sốt đang chảy, khói đang bay, dầu đang xèo. Không bao giờ shoot tĩnh kiểu catalog.</a:t>
            </a:r>
            <a:endParaRPr lang="en-US" sz="1275" dirty="0"/>
          </a:p>
        </p:txBody>
      </p:sp>
      <p:sp>
        <p:nvSpPr>
          <p:cNvPr id="12" name="Shape 9"/>
          <p:cNvSpPr/>
          <p:nvPr/>
        </p:nvSpPr>
        <p:spPr>
          <a:xfrm>
            <a:off x="10113683" y="5978832"/>
            <a:ext cx="7031181" cy="974148"/>
          </a:xfrm>
          <a:prstGeom prst="roundRect">
            <a:avLst>
              <a:gd name="adj" fmla="val 25422"/>
            </a:avLst>
          </a:prstGeom>
          <a:solidFill>
            <a:srgbClr val="FFFCF1"/>
          </a:solidFill>
          <a:ln w="17318">
            <a:solidFill>
              <a:srgbClr val="D6CAB0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0359520" y="6186650"/>
            <a:ext cx="685719" cy="59661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B41A1A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02</a:t>
            </a:r>
            <a:endParaRPr lang="en-US" sz="4200" dirty="0"/>
          </a:p>
        </p:txBody>
      </p:sp>
      <p:sp>
        <p:nvSpPr>
          <p:cNvPr id="14" name="Text 11"/>
          <p:cNvSpPr/>
          <p:nvPr/>
        </p:nvSpPr>
        <p:spPr>
          <a:xfrm>
            <a:off x="11159539" y="6186650"/>
            <a:ext cx="5911673" cy="3238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1A1612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Góc 45° hoặc overhead</a:t>
            </a:r>
            <a:endParaRPr lang="en-US" sz="1800" dirty="0"/>
          </a:p>
        </p:txBody>
      </p:sp>
      <p:sp>
        <p:nvSpPr>
          <p:cNvPr id="15" name="Text 12"/>
          <p:cNvSpPr/>
          <p:nvPr/>
        </p:nvSpPr>
        <p:spPr>
          <a:xfrm>
            <a:off x="11159539" y="6510418"/>
            <a:ext cx="5911673" cy="27284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275" dirty="0">
                <a:solidFill>
                  <a:srgbClr val="5C514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Không bao giờ ngang tầm mắt. Bàn gỗ tự nhiên, nền giấy kem, ánh sáng ấm.</a:t>
            </a:r>
            <a:endParaRPr lang="en-US" sz="1275" dirty="0"/>
          </a:p>
        </p:txBody>
      </p:sp>
      <p:sp>
        <p:nvSpPr>
          <p:cNvPr id="16" name="Shape 13"/>
          <p:cNvSpPr/>
          <p:nvPr/>
        </p:nvSpPr>
        <p:spPr>
          <a:xfrm>
            <a:off x="10113683" y="7181498"/>
            <a:ext cx="7031181" cy="1208890"/>
          </a:xfrm>
          <a:prstGeom prst="roundRect">
            <a:avLst>
              <a:gd name="adj" fmla="val 20486"/>
            </a:avLst>
          </a:prstGeom>
          <a:solidFill>
            <a:srgbClr val="FFFCF1"/>
          </a:solidFill>
          <a:ln w="17318">
            <a:solidFill>
              <a:srgbClr val="D6CAB0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0359520" y="7389316"/>
            <a:ext cx="685719" cy="83135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B41A1A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03</a:t>
            </a:r>
            <a:endParaRPr lang="en-US" sz="4200" dirty="0"/>
          </a:p>
        </p:txBody>
      </p:sp>
      <p:sp>
        <p:nvSpPr>
          <p:cNvPr id="18" name="Text 15"/>
          <p:cNvSpPr/>
          <p:nvPr/>
        </p:nvSpPr>
        <p:spPr>
          <a:xfrm>
            <a:off x="11159539" y="7389316"/>
            <a:ext cx="5911673" cy="3238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1A1612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Grading ấm + green shadow</a:t>
            </a:r>
            <a:endParaRPr lang="en-US" sz="1800" dirty="0"/>
          </a:p>
        </p:txBody>
      </p:sp>
      <p:sp>
        <p:nvSpPr>
          <p:cNvPr id="19" name="Text 16"/>
          <p:cNvSpPr/>
          <p:nvPr/>
        </p:nvSpPr>
        <p:spPr>
          <a:xfrm>
            <a:off x="11159539" y="7713085"/>
            <a:ext cx="5911673" cy="50758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275" dirty="0">
                <a:solidFill>
                  <a:srgbClr val="5C514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Warm white balance 4500–5200K. Chừa shadow hơi xanh để thấy rau thơm tươi.</a:t>
            </a:r>
            <a:endParaRPr lang="en-US" sz="1275" dirty="0"/>
          </a:p>
        </p:txBody>
      </p:sp>
      <p:sp>
        <p:nvSpPr>
          <p:cNvPr id="20" name="Shape 17"/>
          <p:cNvSpPr/>
          <p:nvPr/>
        </p:nvSpPr>
        <p:spPr>
          <a:xfrm>
            <a:off x="10113683" y="8618907"/>
            <a:ext cx="7031181" cy="1208890"/>
          </a:xfrm>
          <a:prstGeom prst="roundRect">
            <a:avLst>
              <a:gd name="adj" fmla="val 20486"/>
            </a:avLst>
          </a:prstGeom>
          <a:solidFill>
            <a:srgbClr val="FFFCF1"/>
          </a:solidFill>
          <a:ln w="17318">
            <a:solidFill>
              <a:srgbClr val="D6CAB0"/>
            </a:solidFill>
            <a:prstDash val="solid"/>
          </a:ln>
        </p:spPr>
      </p:sp>
      <p:sp>
        <p:nvSpPr>
          <p:cNvPr id="21" name="Text 18"/>
          <p:cNvSpPr/>
          <p:nvPr/>
        </p:nvSpPr>
        <p:spPr>
          <a:xfrm>
            <a:off x="10359520" y="8826725"/>
            <a:ext cx="685719" cy="83135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dirty="0">
                <a:solidFill>
                  <a:srgbClr val="B41A1A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04</a:t>
            </a:r>
            <a:endParaRPr lang="en-US" sz="4200" dirty="0"/>
          </a:p>
        </p:txBody>
      </p:sp>
      <p:sp>
        <p:nvSpPr>
          <p:cNvPr id="22" name="Text 19"/>
          <p:cNvSpPr/>
          <p:nvPr/>
        </p:nvSpPr>
        <p:spPr>
          <a:xfrm>
            <a:off x="11159539" y="8826725"/>
            <a:ext cx="5911673" cy="3238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800" b="1" dirty="0">
                <a:solidFill>
                  <a:srgbClr val="1A1612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Tay người Việt vào hình</a:t>
            </a:r>
            <a:endParaRPr lang="en-US" sz="1800" dirty="0"/>
          </a:p>
        </p:txBody>
      </p:sp>
      <p:sp>
        <p:nvSpPr>
          <p:cNvPr id="23" name="Text 20"/>
          <p:cNvSpPr/>
          <p:nvPr/>
        </p:nvSpPr>
        <p:spPr>
          <a:xfrm>
            <a:off x="11159539" y="9150494"/>
            <a:ext cx="5911673" cy="50758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5000"/>
              </a:lnSpc>
              <a:buNone/>
            </a:pPr>
            <a:r>
              <a:rPr lang="en-US" sz="1275" dirty="0">
                <a:solidFill>
                  <a:srgbClr val="5C514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Bàn tay rót sốt, da ấm, móng tay sạch — không bao giờ thay bằng tay mẫu Tây.</a:t>
            </a:r>
            <a:endParaRPr lang="en-US" sz="1275" dirty="0"/>
          </a:p>
        </p:txBody>
      </p:sp>
      <p:sp>
        <p:nvSpPr>
          <p:cNvPr id="24" name="Text 21"/>
          <p:cNvSpPr/>
          <p:nvPr/>
        </p:nvSpPr>
        <p:spPr>
          <a:xfrm>
            <a:off x="914346" y="9563154"/>
            <a:ext cx="3228350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THÍCH CAY · DESIGN GUIDELINE 2026</a:t>
            </a:r>
            <a:endParaRPr lang="en-US" sz="1200" dirty="0"/>
          </a:p>
        </p:txBody>
      </p:sp>
      <p:sp>
        <p:nvSpPr>
          <p:cNvPr id="25" name="Text 22"/>
          <p:cNvSpPr/>
          <p:nvPr/>
        </p:nvSpPr>
        <p:spPr>
          <a:xfrm>
            <a:off x="16795929" y="9563154"/>
            <a:ext cx="653924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20 / 27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BF5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346" y="533346"/>
            <a:ext cx="3228350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THÍCH CAY · DESIGN GUIDELINE 2026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16094814" y="533346"/>
            <a:ext cx="1355039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 </a:t>
            </a:r>
            <a:pPr algn="l" indent="0" marL="0">
              <a:buNone/>
            </a:pPr>
            <a:r>
              <a:rPr lang="en-US" sz="1200" b="1" spc="96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· </a:t>
            </a:r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MỤC LỤC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1143000" y="1333500"/>
            <a:ext cx="16482060" cy="254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162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MỤC LỤC — TABLE OF CONTENTS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1143000" y="1816650"/>
            <a:ext cx="14716125" cy="97071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2000"/>
              </a:lnSpc>
              <a:buNone/>
            </a:pPr>
            <a:r>
              <a:rPr lang="en-US" sz="7200" b="1" spc="-144" kern="0" dirty="0">
                <a:solidFill>
                  <a:srgbClr val="1A1612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How to play ?</a:t>
            </a:r>
            <a:endParaRPr lang="en-US" sz="7200" dirty="0"/>
          </a:p>
        </p:txBody>
      </p:sp>
      <p:sp>
        <p:nvSpPr>
          <p:cNvPr id="6" name="Shape 4"/>
          <p:cNvSpPr/>
          <p:nvPr/>
        </p:nvSpPr>
        <p:spPr>
          <a:xfrm>
            <a:off x="1143000" y="3053953"/>
            <a:ext cx="4927564" cy="25977"/>
          </a:xfrm>
          <a:prstGeom prst="rect">
            <a:avLst/>
          </a:prstGeom>
          <a:solidFill>
            <a:srgbClr val="B41A1A"/>
          </a:solidFill>
          <a:ln/>
        </p:spPr>
      </p:sp>
      <p:sp>
        <p:nvSpPr>
          <p:cNvPr id="7" name="Text 5"/>
          <p:cNvSpPr/>
          <p:nvPr/>
        </p:nvSpPr>
        <p:spPr>
          <a:xfrm>
            <a:off x="1143000" y="3308449"/>
            <a:ext cx="5075391" cy="254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270" kern="0" dirty="0">
                <a:solidFill>
                  <a:srgbClr val="B41A1A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PHẦN 01</a:t>
            </a:r>
            <a:endParaRPr lang="en-US" sz="1350" dirty="0"/>
          </a:p>
        </p:txBody>
      </p:sp>
      <p:sp>
        <p:nvSpPr>
          <p:cNvPr id="8" name="Text 6"/>
          <p:cNvSpPr/>
          <p:nvPr/>
        </p:nvSpPr>
        <p:spPr>
          <a:xfrm>
            <a:off x="1143000" y="3639118"/>
            <a:ext cx="5075391" cy="4952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1A1612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THƯƠNG HIỆU</a:t>
            </a:r>
            <a:endParaRPr lang="en-US" sz="3600" dirty="0"/>
          </a:p>
        </p:txBody>
      </p:sp>
      <p:sp>
        <p:nvSpPr>
          <p:cNvPr id="9" name="Text 7"/>
          <p:cNvSpPr/>
          <p:nvPr/>
        </p:nvSpPr>
        <p:spPr>
          <a:xfrm>
            <a:off x="1143000" y="4229560"/>
            <a:ext cx="5075391" cy="609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500" dirty="0">
                <a:solidFill>
                  <a:srgbClr val="5C514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Định vị, tinh thần, khách hàng, giọng điệu và mẫu copy gốc.</a:t>
            </a:r>
            <a:endParaRPr lang="en-US" sz="1500" dirty="0"/>
          </a:p>
        </p:txBody>
      </p:sp>
      <p:sp>
        <p:nvSpPr>
          <p:cNvPr id="10" name="Shape 8"/>
          <p:cNvSpPr/>
          <p:nvPr/>
        </p:nvSpPr>
        <p:spPr>
          <a:xfrm>
            <a:off x="6680082" y="3053953"/>
            <a:ext cx="4927699" cy="25977"/>
          </a:xfrm>
          <a:prstGeom prst="rect">
            <a:avLst/>
          </a:prstGeom>
          <a:solidFill>
            <a:srgbClr val="B41A1A"/>
          </a:solidFill>
          <a:ln/>
        </p:spPr>
      </p:sp>
      <p:sp>
        <p:nvSpPr>
          <p:cNvPr id="11" name="Text 9"/>
          <p:cNvSpPr/>
          <p:nvPr/>
        </p:nvSpPr>
        <p:spPr>
          <a:xfrm>
            <a:off x="6680082" y="3308449"/>
            <a:ext cx="5075530" cy="254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270" kern="0" dirty="0">
                <a:solidFill>
                  <a:srgbClr val="B41A1A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PHẦN 02</a:t>
            </a:r>
            <a:endParaRPr lang="en-US" sz="1350" dirty="0"/>
          </a:p>
        </p:txBody>
      </p:sp>
      <p:sp>
        <p:nvSpPr>
          <p:cNvPr id="12" name="Text 10"/>
          <p:cNvSpPr/>
          <p:nvPr/>
        </p:nvSpPr>
        <p:spPr>
          <a:xfrm>
            <a:off x="6680082" y="3639118"/>
            <a:ext cx="5075530" cy="4952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1A1612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HỆ THỐNG THỊ GIÁC</a:t>
            </a:r>
            <a:endParaRPr lang="en-US" sz="3600" dirty="0"/>
          </a:p>
        </p:txBody>
      </p:sp>
      <p:sp>
        <p:nvSpPr>
          <p:cNvPr id="13" name="Text 11"/>
          <p:cNvSpPr/>
          <p:nvPr/>
        </p:nvSpPr>
        <p:spPr>
          <a:xfrm>
            <a:off x="6680082" y="4229560"/>
            <a:ext cx="5075530" cy="609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500" dirty="0">
                <a:solidFill>
                  <a:srgbClr val="5C514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Logo, màu, typography, icon, texture, ánh sáng, chuyển động.</a:t>
            </a:r>
            <a:endParaRPr lang="en-US" sz="1500" dirty="0"/>
          </a:p>
        </p:txBody>
      </p:sp>
      <p:sp>
        <p:nvSpPr>
          <p:cNvPr id="14" name="Shape 12"/>
          <p:cNvSpPr/>
          <p:nvPr/>
        </p:nvSpPr>
        <p:spPr>
          <a:xfrm>
            <a:off x="12217301" y="3053953"/>
            <a:ext cx="4927699" cy="25977"/>
          </a:xfrm>
          <a:prstGeom prst="rect">
            <a:avLst/>
          </a:prstGeom>
          <a:solidFill>
            <a:srgbClr val="B41A1A"/>
          </a:solidFill>
          <a:ln/>
        </p:spPr>
      </p:sp>
      <p:sp>
        <p:nvSpPr>
          <p:cNvPr id="15" name="Text 13"/>
          <p:cNvSpPr/>
          <p:nvPr/>
        </p:nvSpPr>
        <p:spPr>
          <a:xfrm>
            <a:off x="12217301" y="3308449"/>
            <a:ext cx="5075530" cy="254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270" kern="0" dirty="0">
                <a:solidFill>
                  <a:srgbClr val="B41A1A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PHẦN 03</a:t>
            </a:r>
            <a:endParaRPr lang="en-US" sz="1350" dirty="0"/>
          </a:p>
        </p:txBody>
      </p:sp>
      <p:sp>
        <p:nvSpPr>
          <p:cNvPr id="16" name="Text 14"/>
          <p:cNvSpPr/>
          <p:nvPr/>
        </p:nvSpPr>
        <p:spPr>
          <a:xfrm>
            <a:off x="12217301" y="3639118"/>
            <a:ext cx="5075530" cy="4952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600" b="1" dirty="0">
                <a:solidFill>
                  <a:srgbClr val="1A1612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MOOD BOARD</a:t>
            </a:r>
            <a:endParaRPr lang="en-US" sz="3600" dirty="0"/>
          </a:p>
        </p:txBody>
      </p:sp>
      <p:sp>
        <p:nvSpPr>
          <p:cNvPr id="17" name="Text 15"/>
          <p:cNvSpPr/>
          <p:nvPr/>
        </p:nvSpPr>
        <p:spPr>
          <a:xfrm>
            <a:off x="12217301" y="4229560"/>
            <a:ext cx="5075530" cy="32385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500" dirty="0">
                <a:solidFill>
                  <a:srgbClr val="5C514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4 SKU chủ lực, ảnh sản phẩm thực tế, KV mẫu, do/don't.</a:t>
            </a:r>
            <a:endParaRPr lang="en-US" sz="1500" dirty="0"/>
          </a:p>
        </p:txBody>
      </p:sp>
      <p:sp>
        <p:nvSpPr>
          <p:cNvPr id="18" name="Text 16"/>
          <p:cNvSpPr/>
          <p:nvPr/>
        </p:nvSpPr>
        <p:spPr>
          <a:xfrm>
            <a:off x="914346" y="9563154"/>
            <a:ext cx="3228350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THÍCH CAY · DESIGN GUIDELINE 2026</a:t>
            </a:r>
            <a:endParaRPr lang="en-US" sz="1200" dirty="0"/>
          </a:p>
        </p:txBody>
      </p:sp>
      <p:sp>
        <p:nvSpPr>
          <p:cNvPr id="19" name="Text 17"/>
          <p:cNvSpPr/>
          <p:nvPr/>
        </p:nvSpPr>
        <p:spPr>
          <a:xfrm>
            <a:off x="16795929" y="9563154"/>
            <a:ext cx="653924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 / 27</a:t>
            </a:r>
            <a:endParaRPr lang="en-US" sz="1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BF5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346" y="533346"/>
            <a:ext cx="2116228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 · HỆ THỐNG THỊ GIÁC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15293036" y="533346"/>
            <a:ext cx="2156817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21 </a:t>
            </a:r>
            <a:pPr algn="l" indent="0" marL="0">
              <a:buNone/>
            </a:pPr>
            <a:r>
              <a:rPr lang="en-US" sz="1200" b="1" spc="96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· </a:t>
            </a:r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LAYOUT &amp; MOTION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1143000" y="1333500"/>
            <a:ext cx="16482060" cy="254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162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LAYOUT PRINCIPLES &amp; MOTION LANGUAGE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1143000" y="1816650"/>
            <a:ext cx="14716125" cy="97071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2000"/>
              </a:lnSpc>
              <a:buNone/>
            </a:pPr>
            <a:r>
              <a:rPr lang="en-US" sz="7200" b="1" spc="-144" kern="0" dirty="0">
                <a:solidFill>
                  <a:srgbClr val="1A1612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Tạp chí, không phải khung lưới.</a:t>
            </a:r>
            <a:endParaRPr lang="en-US" sz="7200" dirty="0"/>
          </a:p>
        </p:txBody>
      </p:sp>
      <p:sp>
        <p:nvSpPr>
          <p:cNvPr id="6" name="Shape 4"/>
          <p:cNvSpPr/>
          <p:nvPr/>
        </p:nvSpPr>
        <p:spPr>
          <a:xfrm>
            <a:off x="1143000" y="3053953"/>
            <a:ext cx="5130782" cy="2503695"/>
          </a:xfrm>
          <a:prstGeom prst="roundRect">
            <a:avLst>
              <a:gd name="adj" fmla="val 9891"/>
            </a:avLst>
          </a:prstGeom>
          <a:solidFill>
            <a:srgbClr val="FFFCF1"/>
          </a:solidFill>
          <a:ln w="17318">
            <a:solidFill>
              <a:srgbClr val="D6CAB0"/>
            </a:solidFill>
            <a:prstDash val="solid"/>
          </a:ln>
          <a:effectLst>
            <a:outerShdw sx="100000" sy="100000" kx="0" ky="0" algn="bl" rotWithShape="0" blurRad="101600" dist="80822" dir="2700000">
              <a:srgbClr val="D6CAB0">
                <a:alpha val="100000"/>
              </a:srgbClr>
            </a:outerShdw>
          </a:effectLst>
        </p:spPr>
      </p:sp>
      <p:sp>
        <p:nvSpPr>
          <p:cNvPr id="7" name="Text 5"/>
          <p:cNvSpPr/>
          <p:nvPr/>
        </p:nvSpPr>
        <p:spPr>
          <a:xfrm>
            <a:off x="1465010" y="3375963"/>
            <a:ext cx="4621365" cy="8001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dirty="0">
                <a:solidFill>
                  <a:srgbClr val="B41A1A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01</a:t>
            </a:r>
            <a:endParaRPr lang="en-US" sz="6000" dirty="0"/>
          </a:p>
        </p:txBody>
      </p:sp>
      <p:sp>
        <p:nvSpPr>
          <p:cNvPr id="8" name="Text 6"/>
          <p:cNvSpPr/>
          <p:nvPr/>
        </p:nvSpPr>
        <p:spPr>
          <a:xfrm>
            <a:off x="1465010" y="4290309"/>
            <a:ext cx="4621365" cy="3758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A1612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Magazine, not grid</a:t>
            </a:r>
            <a:endParaRPr lang="en-US" sz="2100" dirty="0"/>
          </a:p>
        </p:txBody>
      </p:sp>
      <p:sp>
        <p:nvSpPr>
          <p:cNvPr id="9" name="Text 7"/>
          <p:cNvSpPr/>
          <p:nvPr/>
        </p:nvSpPr>
        <p:spPr>
          <a:xfrm>
            <a:off x="1465010" y="4704186"/>
            <a:ext cx="4621365" cy="55223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50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Ribbon xoay, sticker lệch trục, ảnh tràn ra ngoài frame. Cho phép "không thẳng hàng" có chủ đích.</a:t>
            </a:r>
            <a:endParaRPr lang="en-US" sz="1350" dirty="0"/>
          </a:p>
        </p:txBody>
      </p:sp>
      <p:sp>
        <p:nvSpPr>
          <p:cNvPr id="10" name="Shape 8"/>
          <p:cNvSpPr/>
          <p:nvPr/>
        </p:nvSpPr>
        <p:spPr>
          <a:xfrm>
            <a:off x="6578473" y="3053953"/>
            <a:ext cx="5130917" cy="2503695"/>
          </a:xfrm>
          <a:prstGeom prst="roundRect">
            <a:avLst>
              <a:gd name="adj" fmla="val 9891"/>
            </a:avLst>
          </a:prstGeom>
          <a:solidFill>
            <a:srgbClr val="FFFCF1"/>
          </a:solidFill>
          <a:ln w="17318">
            <a:solidFill>
              <a:srgbClr val="D6CAB0"/>
            </a:solidFill>
            <a:prstDash val="solid"/>
          </a:ln>
          <a:effectLst>
            <a:outerShdw sx="100000" sy="100000" kx="0" ky="0" algn="bl" rotWithShape="0" blurRad="101600" dist="80822" dir="2700000">
              <a:srgbClr val="D6CAB0">
                <a:alpha val="100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6900483" y="3375963"/>
            <a:ext cx="4621504" cy="8001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dirty="0">
                <a:solidFill>
                  <a:srgbClr val="B41A1A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02</a:t>
            </a:r>
            <a:endParaRPr lang="en-US" sz="6000" dirty="0"/>
          </a:p>
        </p:txBody>
      </p:sp>
      <p:sp>
        <p:nvSpPr>
          <p:cNvPr id="12" name="Text 10"/>
          <p:cNvSpPr/>
          <p:nvPr/>
        </p:nvSpPr>
        <p:spPr>
          <a:xfrm>
            <a:off x="6900483" y="4290309"/>
            <a:ext cx="4621504" cy="3758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A1612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Round corners luôn ≥ 6px</a:t>
            </a:r>
            <a:endParaRPr lang="en-US" sz="2100" dirty="0"/>
          </a:p>
        </p:txBody>
      </p:sp>
      <p:sp>
        <p:nvSpPr>
          <p:cNvPr id="13" name="Text 11"/>
          <p:cNvSpPr/>
          <p:nvPr/>
        </p:nvSpPr>
        <p:spPr>
          <a:xfrm>
            <a:off x="6900483" y="4704186"/>
            <a:ext cx="4621504" cy="56955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50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Không bao giờ </a:t>
            </a:r>
            <a:pPr algn="l" indent="0" marL="0">
              <a:lnSpc>
                <a:spcPct val="150000"/>
              </a:lnSpc>
              <a:buNone/>
            </a:pPr>
            <a:r>
              <a:rPr lang="en-US" sz="1350" dirty="0">
                <a:solidFill>
                  <a:srgbClr val="3D352B"/>
                </a:solidFill>
                <a:latin typeface="Courier New" pitchFamily="34" charset="0"/>
                <a:ea typeface="Courier New" pitchFamily="34" charset="-122"/>
                <a:cs typeface="Courier New" pitchFamily="34" charset="-120"/>
              </a:rPr>
              <a:t>border-radius: 0 </a:t>
            </a:r>
            <a:pPr algn="l" indent="0" marL="0">
              <a:lnSpc>
                <a:spcPct val="150000"/>
              </a:lnSpc>
              <a:buNone/>
            </a:pPr>
            <a:r>
              <a:rPr lang="en-US" sz="1350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. Mặc định 10–26px; nút pill 9999px.</a:t>
            </a:r>
            <a:endParaRPr lang="en-US" sz="1350" dirty="0"/>
          </a:p>
        </p:txBody>
      </p:sp>
      <p:sp>
        <p:nvSpPr>
          <p:cNvPr id="14" name="Shape 12"/>
          <p:cNvSpPr/>
          <p:nvPr/>
        </p:nvSpPr>
        <p:spPr>
          <a:xfrm>
            <a:off x="12014082" y="3053953"/>
            <a:ext cx="5130917" cy="2503695"/>
          </a:xfrm>
          <a:prstGeom prst="roundRect">
            <a:avLst>
              <a:gd name="adj" fmla="val 9891"/>
            </a:avLst>
          </a:prstGeom>
          <a:solidFill>
            <a:srgbClr val="FFFCF1"/>
          </a:solidFill>
          <a:ln w="17318">
            <a:solidFill>
              <a:srgbClr val="D6CAB0"/>
            </a:solidFill>
            <a:prstDash val="solid"/>
          </a:ln>
          <a:effectLst>
            <a:outerShdw sx="100000" sy="100000" kx="0" ky="0" algn="bl" rotWithShape="0" blurRad="101600" dist="80822" dir="2700000">
              <a:srgbClr val="D6CAB0">
                <a:alpha val="100000"/>
              </a:srgbClr>
            </a:outerShdw>
          </a:effectLst>
        </p:spPr>
      </p:sp>
      <p:sp>
        <p:nvSpPr>
          <p:cNvPr id="15" name="Text 13"/>
          <p:cNvSpPr/>
          <p:nvPr/>
        </p:nvSpPr>
        <p:spPr>
          <a:xfrm>
            <a:off x="12336092" y="3375963"/>
            <a:ext cx="4621504" cy="8001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000" dirty="0">
                <a:solidFill>
                  <a:srgbClr val="B41A1A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03</a:t>
            </a:r>
            <a:endParaRPr lang="en-US" sz="6000" dirty="0"/>
          </a:p>
        </p:txBody>
      </p:sp>
      <p:sp>
        <p:nvSpPr>
          <p:cNvPr id="16" name="Text 14"/>
          <p:cNvSpPr/>
          <p:nvPr/>
        </p:nvSpPr>
        <p:spPr>
          <a:xfrm>
            <a:off x="12336092" y="4290309"/>
            <a:ext cx="4621504" cy="3758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A1612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2px stroke, không hairline</a:t>
            </a:r>
            <a:endParaRPr lang="en-US" sz="2100" dirty="0"/>
          </a:p>
        </p:txBody>
      </p:sp>
      <p:sp>
        <p:nvSpPr>
          <p:cNvPr id="17" name="Text 15"/>
          <p:cNvSpPr/>
          <p:nvPr/>
        </p:nvSpPr>
        <p:spPr>
          <a:xfrm>
            <a:off x="12336092" y="4704186"/>
            <a:ext cx="4621504" cy="55223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50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Border tối thiểu 2px — cảm giác giấy in chứ không phải web hairline.</a:t>
            </a:r>
            <a:endParaRPr lang="en-US" sz="1350" dirty="0"/>
          </a:p>
        </p:txBody>
      </p:sp>
      <p:sp>
        <p:nvSpPr>
          <p:cNvPr id="18" name="Shape 16"/>
          <p:cNvSpPr/>
          <p:nvPr/>
        </p:nvSpPr>
        <p:spPr>
          <a:xfrm>
            <a:off x="1143000" y="6014821"/>
            <a:ext cx="9023314" cy="4225095"/>
          </a:xfrm>
          <a:prstGeom prst="roundRect">
            <a:avLst>
              <a:gd name="adj" fmla="val 8116"/>
            </a:avLst>
          </a:prstGeom>
          <a:solidFill>
            <a:srgbClr val="FFFCF1"/>
          </a:solidFill>
          <a:ln w="17318">
            <a:solidFill>
              <a:srgbClr val="D6CAB0"/>
            </a:solidFill>
            <a:prstDash val="solid"/>
          </a:ln>
          <a:effectLst>
            <a:outerShdw sx="100000" sy="100000" kx="0" ky="0" algn="bl" rotWithShape="0" blurRad="101600" dist="107763" dir="2700000">
              <a:srgbClr val="D6CAB0">
                <a:alpha val="100000"/>
              </a:srgbClr>
            </a:outerShdw>
          </a:effectLst>
        </p:spPr>
      </p:sp>
      <p:sp>
        <p:nvSpPr>
          <p:cNvPr id="19" name="Text 17"/>
          <p:cNvSpPr/>
          <p:nvPr/>
        </p:nvSpPr>
        <p:spPr>
          <a:xfrm>
            <a:off x="1693664" y="6565485"/>
            <a:ext cx="8159645" cy="254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162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BOUNCE EASING — CUBIC-BEZIER(.34, 1.56, .64, 1)</a:t>
            </a:r>
            <a:endParaRPr lang="en-US" sz="1350" dirty="0"/>
          </a:p>
        </p:txBody>
      </p:sp>
      <p:pic>
        <p:nvPicPr>
          <p:cNvPr id="20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3664" y="7048635"/>
            <a:ext cx="7921986" cy="2640617"/>
          </a:xfrm>
          <a:prstGeom prst="rect">
            <a:avLst/>
          </a:prstGeom>
        </p:spPr>
      </p:pic>
      <p:sp>
        <p:nvSpPr>
          <p:cNvPr id="21" name="Shape 18"/>
          <p:cNvSpPr/>
          <p:nvPr/>
        </p:nvSpPr>
        <p:spPr>
          <a:xfrm>
            <a:off x="10699660" y="7187045"/>
            <a:ext cx="6445340" cy="9525"/>
          </a:xfrm>
          <a:prstGeom prst="rect">
            <a:avLst/>
          </a:prstGeom>
          <a:solidFill>
            <a:srgbClr val="EDE3CC"/>
          </a:solidFill>
          <a:ln/>
        </p:spPr>
      </p:sp>
      <p:sp>
        <p:nvSpPr>
          <p:cNvPr id="22" name="Text 19"/>
          <p:cNvSpPr/>
          <p:nvPr/>
        </p:nvSpPr>
        <p:spPr>
          <a:xfrm>
            <a:off x="10699660" y="6828640"/>
            <a:ext cx="6043923" cy="254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108" kern="0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INSTANT</a:t>
            </a:r>
            <a:endParaRPr lang="en-US" sz="1350" dirty="0"/>
          </a:p>
        </p:txBody>
      </p:sp>
      <p:sp>
        <p:nvSpPr>
          <p:cNvPr id="23" name="Text 20"/>
          <p:cNvSpPr/>
          <p:nvPr/>
        </p:nvSpPr>
        <p:spPr>
          <a:xfrm>
            <a:off x="16567546" y="6837299"/>
            <a:ext cx="653653" cy="254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1A1612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100 ms</a:t>
            </a:r>
            <a:endParaRPr lang="en-US" sz="1350" dirty="0"/>
          </a:p>
        </p:txBody>
      </p:sp>
      <p:sp>
        <p:nvSpPr>
          <p:cNvPr id="24" name="Shape 21"/>
          <p:cNvSpPr/>
          <p:nvPr/>
        </p:nvSpPr>
        <p:spPr>
          <a:xfrm>
            <a:off x="10699660" y="7744610"/>
            <a:ext cx="6445340" cy="9525"/>
          </a:xfrm>
          <a:prstGeom prst="rect">
            <a:avLst/>
          </a:prstGeom>
          <a:solidFill>
            <a:srgbClr val="EDE3CC"/>
          </a:solidFill>
          <a:ln/>
        </p:spPr>
      </p:sp>
      <p:sp>
        <p:nvSpPr>
          <p:cNvPr id="25" name="Text 22"/>
          <p:cNvSpPr/>
          <p:nvPr/>
        </p:nvSpPr>
        <p:spPr>
          <a:xfrm>
            <a:off x="10699660" y="7386204"/>
            <a:ext cx="6046711" cy="254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108" kern="0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FAST (HOVER/FOCUS)</a:t>
            </a:r>
            <a:endParaRPr lang="en-US" sz="1350" dirty="0"/>
          </a:p>
        </p:txBody>
      </p:sp>
      <p:sp>
        <p:nvSpPr>
          <p:cNvPr id="26" name="Text 23"/>
          <p:cNvSpPr/>
          <p:nvPr/>
        </p:nvSpPr>
        <p:spPr>
          <a:xfrm>
            <a:off x="16570253" y="7394863"/>
            <a:ext cx="650947" cy="254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1A1612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150 ms</a:t>
            </a:r>
            <a:endParaRPr lang="en-US" sz="1350" dirty="0"/>
          </a:p>
        </p:txBody>
      </p:sp>
      <p:sp>
        <p:nvSpPr>
          <p:cNvPr id="27" name="Shape 24"/>
          <p:cNvSpPr/>
          <p:nvPr/>
        </p:nvSpPr>
        <p:spPr>
          <a:xfrm>
            <a:off x="10699660" y="8302174"/>
            <a:ext cx="6445340" cy="9525"/>
          </a:xfrm>
          <a:prstGeom prst="rect">
            <a:avLst/>
          </a:prstGeom>
          <a:solidFill>
            <a:srgbClr val="EDE3CC"/>
          </a:solidFill>
          <a:ln/>
        </p:spPr>
      </p:sp>
      <p:sp>
        <p:nvSpPr>
          <p:cNvPr id="28" name="Text 25"/>
          <p:cNvSpPr/>
          <p:nvPr/>
        </p:nvSpPr>
        <p:spPr>
          <a:xfrm>
            <a:off x="10699660" y="7943769"/>
            <a:ext cx="5999747" cy="254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108" kern="0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NORMAL</a:t>
            </a:r>
            <a:endParaRPr lang="en-US" sz="1350" dirty="0"/>
          </a:p>
        </p:txBody>
      </p:sp>
      <p:sp>
        <p:nvSpPr>
          <p:cNvPr id="29" name="Text 26"/>
          <p:cNvSpPr/>
          <p:nvPr/>
        </p:nvSpPr>
        <p:spPr>
          <a:xfrm>
            <a:off x="16524656" y="7952427"/>
            <a:ext cx="696543" cy="254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1A1612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250 ms</a:t>
            </a:r>
            <a:endParaRPr lang="en-US" sz="1350" dirty="0"/>
          </a:p>
        </p:txBody>
      </p:sp>
      <p:sp>
        <p:nvSpPr>
          <p:cNvPr id="30" name="Shape 27"/>
          <p:cNvSpPr/>
          <p:nvPr/>
        </p:nvSpPr>
        <p:spPr>
          <a:xfrm>
            <a:off x="10699660" y="8859738"/>
            <a:ext cx="6445340" cy="9525"/>
          </a:xfrm>
          <a:prstGeom prst="rect">
            <a:avLst/>
          </a:prstGeom>
          <a:solidFill>
            <a:srgbClr val="EDE3CC"/>
          </a:solidFill>
          <a:ln/>
        </p:spPr>
      </p:sp>
      <p:sp>
        <p:nvSpPr>
          <p:cNvPr id="31" name="Text 28"/>
          <p:cNvSpPr/>
          <p:nvPr/>
        </p:nvSpPr>
        <p:spPr>
          <a:xfrm>
            <a:off x="10699660" y="8501333"/>
            <a:ext cx="5986508" cy="254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108" kern="0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SLOW (PAGE TX)</a:t>
            </a:r>
            <a:endParaRPr lang="en-US" sz="1350" dirty="0"/>
          </a:p>
        </p:txBody>
      </p:sp>
      <p:sp>
        <p:nvSpPr>
          <p:cNvPr id="32" name="Text 29"/>
          <p:cNvSpPr/>
          <p:nvPr/>
        </p:nvSpPr>
        <p:spPr>
          <a:xfrm>
            <a:off x="16511804" y="8509992"/>
            <a:ext cx="709396" cy="254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1A1612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400 ms</a:t>
            </a:r>
            <a:endParaRPr lang="en-US" sz="1350" dirty="0"/>
          </a:p>
        </p:txBody>
      </p:sp>
      <p:sp>
        <p:nvSpPr>
          <p:cNvPr id="33" name="Shape 30"/>
          <p:cNvSpPr/>
          <p:nvPr/>
        </p:nvSpPr>
        <p:spPr>
          <a:xfrm>
            <a:off x="10699660" y="9417302"/>
            <a:ext cx="6445340" cy="9525"/>
          </a:xfrm>
          <a:prstGeom prst="rect">
            <a:avLst/>
          </a:prstGeom>
          <a:solidFill>
            <a:srgbClr val="EDE3CC"/>
          </a:solidFill>
          <a:ln/>
        </p:spPr>
      </p:sp>
      <p:sp>
        <p:nvSpPr>
          <p:cNvPr id="34" name="Text 31"/>
          <p:cNvSpPr/>
          <p:nvPr/>
        </p:nvSpPr>
        <p:spPr>
          <a:xfrm>
            <a:off x="10699660" y="9058897"/>
            <a:ext cx="5525793" cy="254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108" kern="0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RUBBER-STAMP ENTRY</a:t>
            </a:r>
            <a:endParaRPr lang="en-US" sz="1350" dirty="0"/>
          </a:p>
        </p:txBody>
      </p:sp>
      <p:sp>
        <p:nvSpPr>
          <p:cNvPr id="35" name="Text 32"/>
          <p:cNvSpPr/>
          <p:nvPr/>
        </p:nvSpPr>
        <p:spPr>
          <a:xfrm>
            <a:off x="16064508" y="9067556"/>
            <a:ext cx="1156692" cy="254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1A1612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scale 1.1 → 1.0</a:t>
            </a:r>
            <a:endParaRPr lang="en-US" sz="1350" dirty="0"/>
          </a:p>
        </p:txBody>
      </p:sp>
      <p:sp>
        <p:nvSpPr>
          <p:cNvPr id="36" name="Text 33"/>
          <p:cNvSpPr/>
          <p:nvPr/>
        </p:nvSpPr>
        <p:spPr>
          <a:xfrm>
            <a:off x="914346" y="9563154"/>
            <a:ext cx="3228350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THÍCH CAY · DESIGN GUIDELINE 2026</a:t>
            </a:r>
            <a:endParaRPr lang="en-US" sz="1200" dirty="0"/>
          </a:p>
        </p:txBody>
      </p:sp>
      <p:sp>
        <p:nvSpPr>
          <p:cNvPr id="37" name="Text 34"/>
          <p:cNvSpPr/>
          <p:nvPr/>
        </p:nvSpPr>
        <p:spPr>
          <a:xfrm>
            <a:off x="16795929" y="9563154"/>
            <a:ext cx="653924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21 / 27</a:t>
            </a:r>
            <a:endParaRPr lang="en-US" sz="12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bg>
      <p:bgPr>
        <a:solidFill>
          <a:srgbClr val="FBF5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18287999" cy="102870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914346" y="533346"/>
            <a:ext cx="1660408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FBF5E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 · MOOD BOARD</a:t>
            </a:r>
            <a:endParaRPr lang="en-US" sz="1200" dirty="0"/>
          </a:p>
        </p:txBody>
      </p:sp>
      <p:sp>
        <p:nvSpPr>
          <p:cNvPr id="4" name="Text 1"/>
          <p:cNvSpPr/>
          <p:nvPr/>
        </p:nvSpPr>
        <p:spPr>
          <a:xfrm>
            <a:off x="15875360" y="533346"/>
            <a:ext cx="1574493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FBF5E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24 </a:t>
            </a:r>
            <a:pPr algn="l" indent="0" marL="0">
              <a:buNone/>
            </a:pPr>
            <a:r>
              <a:rPr lang="en-US" sz="1200" b="1" spc="96" kern="0" dirty="0">
                <a:solidFill>
                  <a:srgbClr val="FFC69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· </a:t>
            </a:r>
            <a:pPr algn="l" indent="0" marL="0">
              <a:buNone/>
            </a:pPr>
            <a:r>
              <a:rPr lang="en-US" sz="1200" b="1" spc="96" kern="0" dirty="0">
                <a:solidFill>
                  <a:srgbClr val="FBF5E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POUR SHOT</a:t>
            </a:r>
            <a:endParaRPr lang="en-US" sz="1200" dirty="0"/>
          </a:p>
        </p:txBody>
      </p:sp>
      <p:sp>
        <p:nvSpPr>
          <p:cNvPr id="5" name="Text 2"/>
          <p:cNvSpPr/>
          <p:nvPr/>
        </p:nvSpPr>
        <p:spPr>
          <a:xfrm>
            <a:off x="914346" y="5299499"/>
            <a:ext cx="11772900" cy="254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162" kern="0" dirty="0">
                <a:solidFill>
                  <a:srgbClr val="FF821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PACKAGING IN ACTION</a:t>
            </a:r>
            <a:endParaRPr lang="en-US" sz="1350" dirty="0"/>
          </a:p>
        </p:txBody>
      </p:sp>
      <p:sp>
        <p:nvSpPr>
          <p:cNvPr id="6" name="Text 3"/>
          <p:cNvSpPr/>
          <p:nvPr/>
        </p:nvSpPr>
        <p:spPr>
          <a:xfrm>
            <a:off x="914346" y="5782649"/>
            <a:ext cx="11772900" cy="2571696"/>
          </a:xfrm>
          <a:prstGeom prst="rect">
            <a:avLst/>
          </a:prstGeom>
          <a:noFill/>
          <a:ln/>
          <a:effectLst>
            <a:outerShdw sx="100000" sy="100000" kx="0" ky="0" algn="bl" rotWithShape="0" blurRad="228600" dist="38100" dir="5400000">
              <a:srgbClr val="000000">
                <a:alpha val="40000"/>
              </a:srgbClr>
            </a:outerShdw>
          </a:effectLst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10500" b="1" dirty="0">
                <a:solidFill>
                  <a:srgbClr val="FBF5E7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BƠ TỎI. KHÓI. CHẢO GANG.</a:t>
            </a:r>
            <a:endParaRPr lang="en-US" sz="10500" dirty="0"/>
          </a:p>
        </p:txBody>
      </p:sp>
      <p:sp>
        <p:nvSpPr>
          <p:cNvPr id="7" name="Text 4"/>
          <p:cNvSpPr/>
          <p:nvPr/>
        </p:nvSpPr>
        <p:spPr>
          <a:xfrm>
            <a:off x="914346" y="8506745"/>
            <a:ext cx="8829674" cy="90400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700" i="1" dirty="0">
                <a:solidFill>
                  <a:srgbClr val="FFC697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Đây là cảm giác mục tiêu — sản phẩm đang được dùng, không phải sản phẩm tĩnh trên kệ.</a:t>
            </a:r>
            <a:endParaRPr lang="en-US" sz="2700" dirty="0"/>
          </a:p>
        </p:txBody>
      </p:sp>
      <p:sp>
        <p:nvSpPr>
          <p:cNvPr id="8" name="Text 5"/>
          <p:cNvSpPr/>
          <p:nvPr/>
        </p:nvSpPr>
        <p:spPr>
          <a:xfrm>
            <a:off x="914346" y="9563154"/>
            <a:ext cx="3228350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FBF5E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THÍCH CAY · DESIGN GUIDELINE 2026</a:t>
            </a:r>
            <a:endParaRPr lang="en-US" sz="1200" dirty="0"/>
          </a:p>
        </p:txBody>
      </p:sp>
      <p:sp>
        <p:nvSpPr>
          <p:cNvPr id="9" name="Text 6"/>
          <p:cNvSpPr/>
          <p:nvPr/>
        </p:nvSpPr>
        <p:spPr>
          <a:xfrm>
            <a:off x="16795929" y="9563154"/>
            <a:ext cx="653924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FBF5E7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24 / 27</a:t>
            </a:r>
            <a:endParaRPr lang="en-US" sz="1200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bg>
      <p:bgPr>
        <a:solidFill>
          <a:srgbClr val="FBF5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346" y="533346"/>
            <a:ext cx="1660408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 · MOOD BOARD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15407634" y="533346"/>
            <a:ext cx="2042220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25 </a:t>
            </a:r>
            <a:pPr algn="l" indent="0" marL="0">
              <a:buNone/>
            </a:pPr>
            <a:r>
              <a:rPr lang="en-US" sz="1200" b="1" spc="96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· </a:t>
            </a:r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KV LANDING MẪU</a:t>
            </a:r>
            <a:endParaRPr lang="en-US" sz="1200" dirty="0"/>
          </a:p>
        </p:txBody>
      </p:sp>
      <p:sp>
        <p:nvSpPr>
          <p:cNvPr id="4" name="Shape 2"/>
          <p:cNvSpPr/>
          <p:nvPr/>
        </p:nvSpPr>
        <p:spPr>
          <a:xfrm>
            <a:off x="914346" y="914346"/>
            <a:ext cx="4699451" cy="7616482"/>
          </a:xfrm>
          <a:prstGeom prst="roundRect">
            <a:avLst>
              <a:gd name="adj" fmla="val 7297"/>
            </a:avLst>
          </a:prstGeom>
          <a:solidFill>
            <a:srgbClr val="FBF5E7"/>
          </a:solidFill>
          <a:ln w="17318">
            <a:solidFill>
              <a:srgbClr val="D6CAB0"/>
            </a:solidFill>
            <a:prstDash val="solid"/>
          </a:ln>
          <a:effectLst>
            <a:outerShdw sx="100000" sy="100000" kx="0" ky="0" algn="bl" rotWithShape="0" blurRad="101600" dist="134704" dir="2700000">
              <a:srgbClr val="D6CAB0">
                <a:alpha val="100000"/>
              </a:srgbClr>
            </a:outerShdw>
          </a:effectLst>
        </p:spPr>
      </p:sp>
      <p:pic>
        <p:nvPicPr>
          <p:cNvPr id="5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914346" y="914346"/>
            <a:ext cx="4699451" cy="7616482"/>
          </a:xfrm>
          <a:prstGeom prst="rect">
            <a:avLst/>
          </a:prstGeom>
        </p:spPr>
      </p:pic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rcRect l="0" r="0" t="0" b="0"/>
          <a:stretch/>
        </p:blipFill>
        <p:spPr>
          <a:xfrm>
            <a:off x="1388837" y="1389378"/>
            <a:ext cx="3750333" cy="6666418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9410673" y="1776196"/>
            <a:ext cx="8201870" cy="254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162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KV MẪU · SỐT GỎI CAY 1080×1920</a:t>
            </a:r>
            <a:endParaRPr lang="en-US" sz="1350" dirty="0"/>
          </a:p>
        </p:txBody>
      </p:sp>
      <p:sp>
        <p:nvSpPr>
          <p:cNvPr id="8" name="Text 4"/>
          <p:cNvSpPr/>
          <p:nvPr/>
        </p:nvSpPr>
        <p:spPr>
          <a:xfrm>
            <a:off x="9410673" y="2259346"/>
            <a:ext cx="8201870" cy="177533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95000"/>
              </a:lnSpc>
              <a:buNone/>
            </a:pPr>
            <a:r>
              <a:rPr lang="en-US" sz="7200" b="1" dirty="0">
                <a:solidFill>
                  <a:srgbClr val="B41A1A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BỐ CỤC CHUẨN CHO SOCIAL.</a:t>
            </a:r>
            <a:endParaRPr lang="en-US" sz="7200" dirty="0"/>
          </a:p>
        </p:txBody>
      </p:sp>
      <p:sp>
        <p:nvSpPr>
          <p:cNvPr id="9" name="Text 5"/>
          <p:cNvSpPr/>
          <p:nvPr/>
        </p:nvSpPr>
        <p:spPr>
          <a:xfrm>
            <a:off x="9410673" y="4225095"/>
            <a:ext cx="8201870" cy="37336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60000"/>
              </a:lnSpc>
              <a:buNone/>
            </a:pPr>
            <a:r>
              <a:rPr lang="en-US" sz="1650" b="1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① </a:t>
            </a:r>
            <a:pPr algn="l" indent="0" marL="0">
              <a:lnSpc>
                <a:spcPct val="160000"/>
              </a:lnSpc>
              <a:buNone/>
            </a:pPr>
            <a:r>
              <a:rPr lang="en-US" sz="1650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Ribbon đỏ headline + sub-claim trắng — top 25 %.</a:t>
            </a:r>
            <a:endParaRPr lang="en-US" sz="1650" dirty="0"/>
          </a:p>
        </p:txBody>
      </p:sp>
      <p:sp>
        <p:nvSpPr>
          <p:cNvPr id="10" name="Text 6"/>
          <p:cNvSpPr/>
          <p:nvPr/>
        </p:nvSpPr>
        <p:spPr>
          <a:xfrm>
            <a:off x="9410673" y="4693633"/>
            <a:ext cx="8201870" cy="37336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60000"/>
              </a:lnSpc>
              <a:buNone/>
            </a:pPr>
            <a:r>
              <a:rPr lang="en-US" sz="1650" b="1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② </a:t>
            </a:r>
            <a:pPr algn="l" indent="0" marL="0">
              <a:lnSpc>
                <a:spcPct val="160000"/>
              </a:lnSpc>
              <a:buNone/>
            </a:pPr>
            <a:r>
              <a:rPr lang="en-US" sz="1650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Hero product (chai) — center-left, pour-action.</a:t>
            </a:r>
            <a:endParaRPr lang="en-US" sz="1650" dirty="0"/>
          </a:p>
        </p:txBody>
      </p:sp>
      <p:sp>
        <p:nvSpPr>
          <p:cNvPr id="11" name="Text 7"/>
          <p:cNvSpPr/>
          <p:nvPr/>
        </p:nvSpPr>
        <p:spPr>
          <a:xfrm>
            <a:off x="9410673" y="5162171"/>
            <a:ext cx="8201870" cy="37336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60000"/>
              </a:lnSpc>
              <a:buNone/>
            </a:pPr>
            <a:r>
              <a:rPr lang="en-US" sz="1650" b="1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③ </a:t>
            </a:r>
            <a:pPr algn="l" indent="0" marL="0">
              <a:lnSpc>
                <a:spcPct val="160000"/>
              </a:lnSpc>
              <a:buNone/>
            </a:pPr>
            <a:r>
              <a:rPr lang="en-US" sz="1650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 benefit pill DVN Luckiest Guy — right column.</a:t>
            </a:r>
            <a:endParaRPr lang="en-US" sz="1650" dirty="0"/>
          </a:p>
        </p:txBody>
      </p:sp>
      <p:sp>
        <p:nvSpPr>
          <p:cNvPr id="12" name="Text 8"/>
          <p:cNvSpPr/>
          <p:nvPr/>
        </p:nvSpPr>
        <p:spPr>
          <a:xfrm>
            <a:off x="9410673" y="5630709"/>
            <a:ext cx="8201870" cy="37336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60000"/>
              </a:lnSpc>
              <a:buNone/>
            </a:pPr>
            <a:r>
              <a:rPr lang="en-US" sz="1650" b="1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④ </a:t>
            </a:r>
            <a:pPr algn="l" indent="0" marL="0">
              <a:lnSpc>
                <a:spcPct val="160000"/>
              </a:lnSpc>
              <a:buNone/>
            </a:pPr>
            <a:r>
              <a:rPr lang="en-US" sz="1650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Price block (gạch + giá K) — bottom-left.</a:t>
            </a:r>
            <a:endParaRPr lang="en-US" sz="1650" dirty="0"/>
          </a:p>
        </p:txBody>
      </p:sp>
      <p:sp>
        <p:nvSpPr>
          <p:cNvPr id="13" name="Text 9"/>
          <p:cNvSpPr/>
          <p:nvPr/>
        </p:nvSpPr>
        <p:spPr>
          <a:xfrm>
            <a:off x="9410673" y="6099247"/>
            <a:ext cx="8201870" cy="37336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60000"/>
              </a:lnSpc>
              <a:buNone/>
            </a:pPr>
            <a:r>
              <a:rPr lang="en-US" sz="1650" b="1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⑤ </a:t>
            </a:r>
            <a:pPr algn="l" indent="0" marL="0">
              <a:lnSpc>
                <a:spcPct val="160000"/>
              </a:lnSpc>
              <a:buNone/>
            </a:pPr>
            <a:r>
              <a:rPr lang="en-US" sz="1650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Brush stroke kem→kraft đáy + topo paper nền.</a:t>
            </a:r>
            <a:endParaRPr lang="en-US" sz="1650" dirty="0"/>
          </a:p>
        </p:txBody>
      </p:sp>
      <p:sp>
        <p:nvSpPr>
          <p:cNvPr id="14" name="Shape 10"/>
          <p:cNvSpPr/>
          <p:nvPr/>
        </p:nvSpPr>
        <p:spPr>
          <a:xfrm>
            <a:off x="9410673" y="6739208"/>
            <a:ext cx="7962981" cy="929770"/>
          </a:xfrm>
          <a:prstGeom prst="roundRect">
            <a:avLst>
              <a:gd name="adj" fmla="val 26636"/>
            </a:avLst>
          </a:prstGeom>
          <a:solidFill>
            <a:srgbClr val="FFFCF1"/>
          </a:solidFill>
          <a:ln w="17318">
            <a:solidFill>
              <a:srgbClr val="B41A1A"/>
            </a:solidFill>
            <a:prstDash val="dash"/>
          </a:ln>
        </p:spPr>
      </p:sp>
      <p:sp>
        <p:nvSpPr>
          <p:cNvPr id="15" name="Text 11"/>
          <p:cNvSpPr/>
          <p:nvPr/>
        </p:nvSpPr>
        <p:spPr>
          <a:xfrm>
            <a:off x="9694663" y="6985045"/>
            <a:ext cx="7616849" cy="20262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050" b="1" spc="84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TỈ LỆ VÀNG</a:t>
            </a:r>
            <a:endParaRPr lang="en-US" sz="1050" dirty="0"/>
          </a:p>
        </p:txBody>
      </p:sp>
      <p:sp>
        <p:nvSpPr>
          <p:cNvPr id="16" name="Text 12"/>
          <p:cNvSpPr/>
          <p:nvPr/>
        </p:nvSpPr>
        <p:spPr>
          <a:xfrm>
            <a:off x="9694663" y="7206664"/>
            <a:ext cx="7616849" cy="254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Hero product chiếm ~ 40% diện tích. Text-zone không vượt 35%. Còn lại là </a:t>
            </a:r>
            <a:pPr algn="l" indent="0" marL="0">
              <a:buNone/>
            </a:pPr>
            <a:r>
              <a:rPr lang="en-US" sz="1350" i="1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thở</a:t>
            </a:r>
            <a:pPr algn="l" indent="0" marL="0">
              <a:buNone/>
            </a:pPr>
            <a:r>
              <a:rPr lang="en-US" sz="1350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.</a:t>
            </a:r>
            <a:endParaRPr lang="en-US" sz="1350" dirty="0"/>
          </a:p>
        </p:txBody>
      </p:sp>
      <p:sp>
        <p:nvSpPr>
          <p:cNvPr id="17" name="Text 13"/>
          <p:cNvSpPr/>
          <p:nvPr/>
        </p:nvSpPr>
        <p:spPr>
          <a:xfrm>
            <a:off x="914346" y="9563154"/>
            <a:ext cx="3228350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THÍCH CAY · DESIGN GUIDELINE 2026</a:t>
            </a:r>
            <a:endParaRPr lang="en-US" sz="1200" dirty="0"/>
          </a:p>
        </p:txBody>
      </p:sp>
      <p:sp>
        <p:nvSpPr>
          <p:cNvPr id="18" name="Text 14"/>
          <p:cNvSpPr/>
          <p:nvPr/>
        </p:nvSpPr>
        <p:spPr>
          <a:xfrm>
            <a:off x="16795929" y="9563154"/>
            <a:ext cx="653924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25 / 27</a:t>
            </a:r>
            <a:endParaRPr lang="en-US" sz="12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bg>
      <p:bgPr>
        <a:solidFill>
          <a:srgbClr val="FBF5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346" y="533346"/>
            <a:ext cx="1660408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 · MOOD BOARD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15848707" y="533346"/>
            <a:ext cx="1601147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26 </a:t>
            </a:r>
            <a:pPr algn="l" indent="0" marL="0">
              <a:buNone/>
            </a:pPr>
            <a:r>
              <a:rPr lang="en-US" sz="1200" b="1" spc="96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· </a:t>
            </a:r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DO &amp; DON'T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1143000" y="1333500"/>
            <a:ext cx="16482060" cy="254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162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VISUAL DO / DON'T — SAI &amp; ĐÚNG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1143000" y="1816650"/>
            <a:ext cx="14716125" cy="190332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2000"/>
              </a:lnSpc>
              <a:buNone/>
            </a:pPr>
            <a:r>
              <a:rPr lang="en-US" sz="7200" b="1" spc="-144" kern="0" dirty="0">
                <a:solidFill>
                  <a:srgbClr val="1A1612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Trông khác — không phải Thích Cay.</a:t>
            </a:r>
            <a:endParaRPr lang="en-US" sz="7200" dirty="0"/>
          </a:p>
        </p:txBody>
      </p:sp>
      <p:sp>
        <p:nvSpPr>
          <p:cNvPr id="6" name="Shape 4"/>
          <p:cNvSpPr/>
          <p:nvPr/>
        </p:nvSpPr>
        <p:spPr>
          <a:xfrm>
            <a:off x="1143000" y="3986564"/>
            <a:ext cx="7734327" cy="7359010"/>
          </a:xfrm>
          <a:prstGeom prst="roundRect">
            <a:avLst>
              <a:gd name="adj" fmla="val 4660"/>
            </a:avLst>
          </a:prstGeom>
          <a:ln w="34636">
            <a:solidFill>
              <a:srgbClr val="16A34A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1406155" y="4249719"/>
            <a:ext cx="1155853" cy="550664"/>
          </a:xfrm>
          <a:prstGeom prst="roundRect">
            <a:avLst>
              <a:gd name="adj" fmla="val 50000"/>
            </a:avLst>
          </a:prstGeom>
          <a:solidFill>
            <a:srgbClr val="16A34A"/>
          </a:solidFill>
          <a:ln w="25977">
            <a:solidFill>
              <a:srgbClr val="1A1612"/>
            </a:solidFill>
            <a:prstDash val="solid"/>
          </a:ln>
          <a:effectLst>
            <a:outerShdw sx="100000" sy="100000" kx="0" ky="0" algn="bl" rotWithShape="0" blurRad="101600" dist="53882" dir="2700000">
              <a:srgbClr val="1A1612">
                <a:alpha val="100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1660732" y="4351897"/>
            <a:ext cx="722899" cy="38441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FBF5E7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NÊN</a:t>
            </a:r>
            <a:endParaRPr lang="en-US" sz="2700" dirty="0"/>
          </a:p>
        </p:txBody>
      </p:sp>
      <p:sp>
        <p:nvSpPr>
          <p:cNvPr id="9" name="Shape 7"/>
          <p:cNvSpPr/>
          <p:nvPr/>
        </p:nvSpPr>
        <p:spPr>
          <a:xfrm>
            <a:off x="1177636" y="4021200"/>
            <a:ext cx="7665054" cy="5977343"/>
          </a:xfrm>
          <a:prstGeom prst="rect">
            <a:avLst/>
          </a:prstGeom>
          <a:solidFill>
            <a:srgbClr val="FFFCF1"/>
          </a:solidFill>
          <a:ln/>
        </p:spPr>
      </p:sp>
      <p:pic>
        <p:nvPicPr>
          <p:cNvPr id="10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7636" y="4021200"/>
            <a:ext cx="7665054" cy="5977343"/>
          </a:xfrm>
          <a:prstGeom prst="rect">
            <a:avLst/>
          </a:prstGeom>
        </p:spPr>
      </p:pic>
      <p:sp>
        <p:nvSpPr>
          <p:cNvPr id="11" name="Shape 8"/>
          <p:cNvSpPr/>
          <p:nvPr/>
        </p:nvSpPr>
        <p:spPr>
          <a:xfrm rot="-120000">
            <a:off x="3633733" y="5723903"/>
            <a:ext cx="2752725" cy="723900"/>
          </a:xfrm>
          <a:prstGeom prst="rect">
            <a:avLst/>
          </a:prstGeom>
          <a:solidFill>
            <a:srgbClr val="B41A1A"/>
          </a:solidFill>
          <a:ln/>
          <a:effectLst>
            <a:outerShdw sx="100000" sy="100000" kx="0" ky="0" algn="bl" rotWithShape="0" blurRad="101600" dist="80822" dir="2700000">
              <a:srgbClr val="701111">
                <a:alpha val="100000"/>
              </a:srgbClr>
            </a:outerShdw>
          </a:effectLst>
        </p:spPr>
      </p:sp>
      <p:sp>
        <p:nvSpPr>
          <p:cNvPr id="12" name="Text 9"/>
          <p:cNvSpPr/>
          <p:nvPr/>
        </p:nvSpPr>
        <p:spPr>
          <a:xfrm rot="-120000">
            <a:off x="4167133" y="5895353"/>
            <a:ext cx="1768507" cy="4191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3000" dirty="0">
                <a:solidFill>
                  <a:srgbClr val="FBF5E7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GỎI NGON</a:t>
            </a:r>
            <a:endParaRPr lang="en-US" sz="3000" dirty="0"/>
          </a:p>
        </p:txBody>
      </p:sp>
      <p:sp>
        <p:nvSpPr>
          <p:cNvPr id="13" name="Text 10"/>
          <p:cNvSpPr/>
          <p:nvPr/>
        </p:nvSpPr>
        <p:spPr>
          <a:xfrm>
            <a:off x="4200390" y="6600121"/>
            <a:ext cx="1619277" cy="70863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10000"/>
              </a:lnSpc>
              <a:buNone/>
            </a:pPr>
            <a:r>
              <a:rPr lang="en-US" sz="2400" dirty="0">
                <a:solidFill>
                  <a:srgbClr val="8A4C00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CHUA NGỌT HÀI HOÀ</a:t>
            </a:r>
            <a:endParaRPr lang="en-US" sz="2400" dirty="0"/>
          </a:p>
        </p:txBody>
      </p:sp>
      <p:sp>
        <p:nvSpPr>
          <p:cNvPr id="14" name="Shape 11"/>
          <p:cNvSpPr/>
          <p:nvPr/>
        </p:nvSpPr>
        <p:spPr>
          <a:xfrm rot="-359998">
            <a:off x="4338516" y="7497447"/>
            <a:ext cx="1343025" cy="800100"/>
          </a:xfrm>
          <a:prstGeom prst="roundRect">
            <a:avLst>
              <a:gd name="adj" fmla="val 21429"/>
            </a:avLst>
          </a:prstGeom>
          <a:solidFill>
            <a:srgbClr val="FFC697"/>
          </a:solidFill>
          <a:ln w="34636">
            <a:solidFill>
              <a:srgbClr val="8A4C00"/>
            </a:solidFill>
            <a:prstDash val="dash"/>
          </a:ln>
        </p:spPr>
      </p:sp>
      <p:sp>
        <p:nvSpPr>
          <p:cNvPr id="15" name="Text 12"/>
          <p:cNvSpPr/>
          <p:nvPr/>
        </p:nvSpPr>
        <p:spPr>
          <a:xfrm rot="-359998">
            <a:off x="4716052" y="7722583"/>
            <a:ext cx="664152" cy="38792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8A4C00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65K</a:t>
            </a:r>
            <a:endParaRPr lang="en-US" sz="2700" dirty="0"/>
          </a:p>
        </p:txBody>
      </p:sp>
      <p:sp>
        <p:nvSpPr>
          <p:cNvPr id="16" name="Shape 13"/>
          <p:cNvSpPr/>
          <p:nvPr/>
        </p:nvSpPr>
        <p:spPr>
          <a:xfrm>
            <a:off x="1177636" y="9998543"/>
            <a:ext cx="7665054" cy="1312393"/>
          </a:xfrm>
          <a:prstGeom prst="rect">
            <a:avLst/>
          </a:prstGeom>
          <a:solidFill>
            <a:srgbClr val="FFFCF1"/>
          </a:solidFill>
          <a:ln/>
        </p:spPr>
      </p:sp>
      <p:sp>
        <p:nvSpPr>
          <p:cNvPr id="17" name="Shape 14"/>
          <p:cNvSpPr/>
          <p:nvPr/>
        </p:nvSpPr>
        <p:spPr>
          <a:xfrm>
            <a:off x="1177636" y="9998543"/>
            <a:ext cx="7665054" cy="17318"/>
          </a:xfrm>
          <a:prstGeom prst="rect">
            <a:avLst/>
          </a:prstGeom>
          <a:solidFill>
            <a:srgbClr val="16A34A"/>
          </a:solidFill>
          <a:ln/>
        </p:spPr>
      </p:sp>
      <p:sp>
        <p:nvSpPr>
          <p:cNvPr id="18" name="Text 15"/>
          <p:cNvSpPr/>
          <p:nvPr/>
        </p:nvSpPr>
        <p:spPr>
          <a:xfrm>
            <a:off x="1482328" y="10244381"/>
            <a:ext cx="7267341" cy="3047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500" b="1" dirty="0">
                <a:solidFill>
                  <a:srgbClr val="1A161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Nền kem · DVN Luckiest Guy · Ribbon xoay nhẹ.</a:t>
            </a:r>
            <a:endParaRPr lang="en-US" sz="1500" dirty="0"/>
          </a:p>
        </p:txBody>
      </p:sp>
      <p:sp>
        <p:nvSpPr>
          <p:cNvPr id="19" name="Text 16"/>
          <p:cNvSpPr/>
          <p:nvPr/>
        </p:nvSpPr>
        <p:spPr>
          <a:xfrm>
            <a:off x="1482328" y="10557731"/>
            <a:ext cx="7002422" cy="5472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500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Headline 2 dòng đậm đà, price tag dán lệch. Đúng tinh thần "đóng dấu lên đồ ăn".</a:t>
            </a:r>
            <a:endParaRPr lang="en-US" sz="1500" dirty="0"/>
          </a:p>
        </p:txBody>
      </p:sp>
      <p:sp>
        <p:nvSpPr>
          <p:cNvPr id="20" name="Shape 17"/>
          <p:cNvSpPr/>
          <p:nvPr/>
        </p:nvSpPr>
        <p:spPr>
          <a:xfrm>
            <a:off x="9410673" y="3986564"/>
            <a:ext cx="7734327" cy="7359010"/>
          </a:xfrm>
          <a:prstGeom prst="roundRect">
            <a:avLst>
              <a:gd name="adj" fmla="val 4660"/>
            </a:avLst>
          </a:prstGeom>
          <a:ln w="34636">
            <a:solidFill>
              <a:srgbClr val="B41A1A"/>
            </a:solidFill>
            <a:prstDash val="solid"/>
          </a:ln>
        </p:spPr>
      </p:sp>
      <p:sp>
        <p:nvSpPr>
          <p:cNvPr id="21" name="Shape 18"/>
          <p:cNvSpPr/>
          <p:nvPr/>
        </p:nvSpPr>
        <p:spPr>
          <a:xfrm>
            <a:off x="9673828" y="4249719"/>
            <a:ext cx="1609103" cy="550664"/>
          </a:xfrm>
          <a:prstGeom prst="roundRect">
            <a:avLst>
              <a:gd name="adj" fmla="val 50000"/>
            </a:avLst>
          </a:prstGeom>
          <a:solidFill>
            <a:srgbClr val="B41A1A"/>
          </a:solidFill>
          <a:ln w="25977">
            <a:solidFill>
              <a:srgbClr val="1A1612"/>
            </a:solidFill>
            <a:prstDash val="solid"/>
          </a:ln>
          <a:effectLst>
            <a:outerShdw sx="100000" sy="100000" kx="0" ky="0" algn="bl" rotWithShape="0" blurRad="101600" dist="53882" dir="2700000">
              <a:srgbClr val="1A1612">
                <a:alpha val="100000"/>
              </a:srgbClr>
            </a:outerShdw>
          </a:effectLst>
        </p:spPr>
      </p:sp>
      <p:sp>
        <p:nvSpPr>
          <p:cNvPr id="22" name="Text 19"/>
          <p:cNvSpPr/>
          <p:nvPr/>
        </p:nvSpPr>
        <p:spPr>
          <a:xfrm>
            <a:off x="9928405" y="4351897"/>
            <a:ext cx="1176148" cy="38441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700" dirty="0">
                <a:solidFill>
                  <a:srgbClr val="FBF5E7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KHÔNG</a:t>
            </a:r>
            <a:endParaRPr lang="en-US" sz="2700" dirty="0"/>
          </a:p>
        </p:txBody>
      </p:sp>
      <p:sp>
        <p:nvSpPr>
          <p:cNvPr id="23" name="Shape 20"/>
          <p:cNvSpPr/>
          <p:nvPr/>
        </p:nvSpPr>
        <p:spPr>
          <a:xfrm>
            <a:off x="9445309" y="4021200"/>
            <a:ext cx="7665054" cy="5977343"/>
          </a:xfrm>
          <a:prstGeom prst="rect">
            <a:avLst/>
          </a:prstGeom>
          <a:solidFill>
            <a:srgbClr val="FFFFFF"/>
          </a:solidFill>
          <a:ln/>
        </p:spPr>
      </p:sp>
      <p:sp>
        <p:nvSpPr>
          <p:cNvPr id="24" name="Text 21"/>
          <p:cNvSpPr/>
          <p:nvPr/>
        </p:nvSpPr>
        <p:spPr>
          <a:xfrm>
            <a:off x="12226690" y="6183943"/>
            <a:ext cx="2102021" cy="47971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30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Sốt Gỏi Cay</a:t>
            </a:r>
            <a:endParaRPr lang="en-US" sz="3000" dirty="0"/>
          </a:p>
        </p:txBody>
      </p:sp>
      <p:sp>
        <p:nvSpPr>
          <p:cNvPr id="25" name="Text 22"/>
          <p:cNvSpPr/>
          <p:nvPr/>
        </p:nvSpPr>
        <p:spPr>
          <a:xfrm>
            <a:off x="11904264" y="6739749"/>
            <a:ext cx="2747010" cy="635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35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Premium Vietnamese gourmet sauce, crafted with passion since 1985.</a:t>
            </a:r>
            <a:endParaRPr lang="en-US" sz="1350" dirty="0"/>
          </a:p>
        </p:txBody>
      </p:sp>
      <p:sp>
        <p:nvSpPr>
          <p:cNvPr id="26" name="Shape 23"/>
          <p:cNvSpPr/>
          <p:nvPr/>
        </p:nvSpPr>
        <p:spPr>
          <a:xfrm>
            <a:off x="12522398" y="7451418"/>
            <a:ext cx="1510605" cy="384247"/>
          </a:xfrm>
          <a:prstGeom prst="rect">
            <a:avLst/>
          </a:prstGeom>
          <a:solidFill>
            <a:srgbClr val="000000"/>
          </a:solidFill>
          <a:ln/>
        </p:spPr>
      </p:sp>
      <p:sp>
        <p:nvSpPr>
          <p:cNvPr id="27" name="Text 24"/>
          <p:cNvSpPr/>
          <p:nvPr/>
        </p:nvSpPr>
        <p:spPr>
          <a:xfrm>
            <a:off x="12789098" y="7565718"/>
            <a:ext cx="977205" cy="19374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1050" spc="210" kern="0" dirty="0">
                <a:solidFill>
                  <a:srgbClr val="FFFFFF"/>
                </a:solidFill>
                <a:latin typeface="Inter" pitchFamily="34" charset="0"/>
                <a:ea typeface="Inter" pitchFamily="34" charset="-122"/>
                <a:cs typeface="Inter" pitchFamily="34" charset="-120"/>
              </a:rPr>
              <a:t>SHOP NOW</a:t>
            </a:r>
            <a:endParaRPr lang="en-US" sz="1050" dirty="0"/>
          </a:p>
        </p:txBody>
      </p:sp>
      <p:sp>
        <p:nvSpPr>
          <p:cNvPr id="28" name="Shape 25"/>
          <p:cNvSpPr/>
          <p:nvPr/>
        </p:nvSpPr>
        <p:spPr>
          <a:xfrm>
            <a:off x="9445309" y="9998543"/>
            <a:ext cx="7665054" cy="1312393"/>
          </a:xfrm>
          <a:prstGeom prst="rect">
            <a:avLst/>
          </a:prstGeom>
          <a:solidFill>
            <a:srgbClr val="FFFCF1"/>
          </a:solidFill>
          <a:ln/>
        </p:spPr>
      </p:sp>
      <p:sp>
        <p:nvSpPr>
          <p:cNvPr id="29" name="Shape 26"/>
          <p:cNvSpPr/>
          <p:nvPr/>
        </p:nvSpPr>
        <p:spPr>
          <a:xfrm>
            <a:off x="9445309" y="9998543"/>
            <a:ext cx="7665054" cy="17318"/>
          </a:xfrm>
          <a:prstGeom prst="rect">
            <a:avLst/>
          </a:prstGeom>
          <a:solidFill>
            <a:srgbClr val="B41A1A"/>
          </a:solidFill>
          <a:ln/>
        </p:spPr>
      </p:sp>
      <p:sp>
        <p:nvSpPr>
          <p:cNvPr id="30" name="Text 27"/>
          <p:cNvSpPr/>
          <p:nvPr/>
        </p:nvSpPr>
        <p:spPr>
          <a:xfrm>
            <a:off x="9750001" y="10244381"/>
            <a:ext cx="7267341" cy="3047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500" b="1" dirty="0">
                <a:solidFill>
                  <a:srgbClr val="1A161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Nền trắng · sans-serif lạnh · border-radius 0.</a:t>
            </a:r>
            <a:endParaRPr lang="en-US" sz="1500" dirty="0"/>
          </a:p>
        </p:txBody>
      </p:sp>
      <p:sp>
        <p:nvSpPr>
          <p:cNvPr id="31" name="Text 28"/>
          <p:cNvSpPr/>
          <p:nvPr/>
        </p:nvSpPr>
        <p:spPr>
          <a:xfrm>
            <a:off x="9750001" y="10557731"/>
            <a:ext cx="6917275" cy="547228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500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Trông như brand Tây sang chảnh — đánh mất hoàn toàn DNA Việt, ấm, đường phố.</a:t>
            </a:r>
            <a:endParaRPr lang="en-US" sz="1500" dirty="0"/>
          </a:p>
        </p:txBody>
      </p:sp>
      <p:sp>
        <p:nvSpPr>
          <p:cNvPr id="32" name="Text 29"/>
          <p:cNvSpPr/>
          <p:nvPr/>
        </p:nvSpPr>
        <p:spPr>
          <a:xfrm>
            <a:off x="914346" y="9563154"/>
            <a:ext cx="3228350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THÍCH CAY · DESIGN GUIDELINE 2026</a:t>
            </a:r>
            <a:endParaRPr lang="en-US" sz="1200" dirty="0"/>
          </a:p>
        </p:txBody>
      </p:sp>
      <p:sp>
        <p:nvSpPr>
          <p:cNvPr id="33" name="Text 30"/>
          <p:cNvSpPr/>
          <p:nvPr/>
        </p:nvSpPr>
        <p:spPr>
          <a:xfrm>
            <a:off x="16795929" y="9563154"/>
            <a:ext cx="653924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26 / 27</a:t>
            </a:r>
            <a:endParaRPr lang="en-US" sz="1200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bg>
      <p:bgPr>
        <a:solidFill>
          <a:srgbClr val="FBF5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346" y="533346"/>
            <a:ext cx="1660408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03 · MOOD BOARD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15487460" y="533346"/>
            <a:ext cx="1962393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27 </a:t>
            </a:r>
            <a:pPr algn="l" indent="0" marL="0">
              <a:buNone/>
            </a:pPr>
            <a:r>
              <a:rPr lang="en-US" sz="1200" b="1" spc="96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· </a:t>
            </a:r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ASSET &amp; LIÊN HỆ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1143000" y="1333500"/>
            <a:ext cx="16482060" cy="254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162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ASSET LIBRARY &amp; LIÊN HỆ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1143000" y="1816650"/>
            <a:ext cx="14716125" cy="97071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2000"/>
              </a:lnSpc>
              <a:buNone/>
            </a:pPr>
            <a:r>
              <a:rPr lang="en-US" sz="7200" b="1" spc="-144" kern="0" dirty="0">
                <a:solidFill>
                  <a:srgbClr val="1A1612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Lấy file. Hỏi team.</a:t>
            </a:r>
            <a:endParaRPr lang="en-US" sz="7200" dirty="0"/>
          </a:p>
        </p:txBody>
      </p:sp>
      <p:sp>
        <p:nvSpPr>
          <p:cNvPr id="6" name="Shape 4"/>
          <p:cNvSpPr/>
          <p:nvPr/>
        </p:nvSpPr>
        <p:spPr>
          <a:xfrm>
            <a:off x="1143000" y="3053953"/>
            <a:ext cx="7848654" cy="1927324"/>
          </a:xfrm>
          <a:prstGeom prst="roundRect">
            <a:avLst>
              <a:gd name="adj" fmla="val 12849"/>
            </a:avLst>
          </a:prstGeom>
          <a:solidFill>
            <a:srgbClr val="FFFCF1"/>
          </a:solidFill>
          <a:ln w="17318">
            <a:solidFill>
              <a:srgbClr val="D6CAB0"/>
            </a:solidFill>
            <a:prstDash val="solid"/>
          </a:ln>
        </p:spPr>
      </p:sp>
      <p:sp>
        <p:nvSpPr>
          <p:cNvPr id="7" name="Shape 5"/>
          <p:cNvSpPr/>
          <p:nvPr/>
        </p:nvSpPr>
        <p:spPr>
          <a:xfrm>
            <a:off x="1503164" y="3414117"/>
            <a:ext cx="762000" cy="762000"/>
          </a:xfrm>
          <a:prstGeom prst="roundRect">
            <a:avLst>
              <a:gd name="adj" fmla="val 22500"/>
            </a:avLst>
          </a:prstGeom>
          <a:solidFill>
            <a:srgbClr val="B41A1A"/>
          </a:solidFill>
          <a:ln/>
        </p:spPr>
      </p:sp>
      <p:pic>
        <p:nvPicPr>
          <p:cNvPr id="8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693664" y="3604617"/>
            <a:ext cx="381000" cy="381000"/>
          </a:xfrm>
          <a:prstGeom prst="rect">
            <a:avLst/>
          </a:prstGeom>
        </p:spPr>
      </p:pic>
      <p:sp>
        <p:nvSpPr>
          <p:cNvPr id="9" name="Text 6"/>
          <p:cNvSpPr/>
          <p:nvPr/>
        </p:nvSpPr>
        <p:spPr>
          <a:xfrm>
            <a:off x="2493683" y="3414117"/>
            <a:ext cx="6321941" cy="3758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A1612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Logo &amp; assets</a:t>
            </a:r>
            <a:endParaRPr lang="en-US" sz="2100" dirty="0"/>
          </a:p>
        </p:txBody>
      </p:sp>
      <p:sp>
        <p:nvSpPr>
          <p:cNvPr id="10" name="Text 7"/>
          <p:cNvSpPr/>
          <p:nvPr/>
        </p:nvSpPr>
        <p:spPr>
          <a:xfrm>
            <a:off x="2493683" y="3827995"/>
            <a:ext cx="6321941" cy="51786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350" dirty="0">
                <a:solidFill>
                  <a:srgbClr val="5C514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Logo (PNG/SVG), product render, texture, mascot — bản gốc &amp; bản đã optimize cho web.</a:t>
            </a:r>
            <a:endParaRPr lang="en-US" sz="1350" dirty="0"/>
          </a:p>
        </p:txBody>
      </p:sp>
      <p:sp>
        <p:nvSpPr>
          <p:cNvPr id="11" name="Shape 8"/>
          <p:cNvSpPr/>
          <p:nvPr/>
        </p:nvSpPr>
        <p:spPr>
          <a:xfrm>
            <a:off x="2493683" y="4383935"/>
            <a:ext cx="1898776" cy="275197"/>
          </a:xfrm>
          <a:prstGeom prst="roundRect">
            <a:avLst>
              <a:gd name="adj" fmla="val 20767"/>
            </a:avLst>
          </a:prstGeom>
          <a:solidFill>
            <a:srgbClr val="FDF2F2"/>
          </a:solidFill>
          <a:ln/>
        </p:spPr>
      </p:sp>
      <p:sp>
        <p:nvSpPr>
          <p:cNvPr id="12" name="Text 9"/>
          <p:cNvSpPr/>
          <p:nvPr/>
        </p:nvSpPr>
        <p:spPr>
          <a:xfrm>
            <a:off x="2588933" y="4422035"/>
            <a:ext cx="1784476" cy="23709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B41A1A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cdn.thichcay.vn/docs/</a:t>
            </a:r>
            <a:endParaRPr lang="en-US" sz="1200" dirty="0"/>
          </a:p>
        </p:txBody>
      </p:sp>
      <p:sp>
        <p:nvSpPr>
          <p:cNvPr id="13" name="Shape 10"/>
          <p:cNvSpPr/>
          <p:nvPr/>
        </p:nvSpPr>
        <p:spPr>
          <a:xfrm>
            <a:off x="9296345" y="3053953"/>
            <a:ext cx="7848654" cy="1927324"/>
          </a:xfrm>
          <a:prstGeom prst="roundRect">
            <a:avLst>
              <a:gd name="adj" fmla="val 12849"/>
            </a:avLst>
          </a:prstGeom>
          <a:solidFill>
            <a:srgbClr val="FFFCF1"/>
          </a:solidFill>
          <a:ln w="17318">
            <a:solidFill>
              <a:srgbClr val="D6CAB0"/>
            </a:solidFill>
            <a:prstDash val="solid"/>
          </a:ln>
        </p:spPr>
      </p:sp>
      <p:sp>
        <p:nvSpPr>
          <p:cNvPr id="14" name="Shape 11"/>
          <p:cNvSpPr/>
          <p:nvPr/>
        </p:nvSpPr>
        <p:spPr>
          <a:xfrm>
            <a:off x="9656509" y="3414117"/>
            <a:ext cx="762000" cy="762000"/>
          </a:xfrm>
          <a:prstGeom prst="roundRect">
            <a:avLst>
              <a:gd name="adj" fmla="val 22500"/>
            </a:avLst>
          </a:prstGeom>
          <a:solidFill>
            <a:srgbClr val="B41A1A"/>
          </a:solidFill>
          <a:ln/>
        </p:spPr>
      </p:sp>
      <p:pic>
        <p:nvPicPr>
          <p:cNvPr id="15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47009" y="3604617"/>
            <a:ext cx="381000" cy="381000"/>
          </a:xfrm>
          <a:prstGeom prst="rect">
            <a:avLst/>
          </a:prstGeom>
        </p:spPr>
      </p:pic>
      <p:sp>
        <p:nvSpPr>
          <p:cNvPr id="16" name="Text 12"/>
          <p:cNvSpPr/>
          <p:nvPr/>
        </p:nvSpPr>
        <p:spPr>
          <a:xfrm>
            <a:off x="10647028" y="3414117"/>
            <a:ext cx="6321941" cy="3758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A1612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Fonts</a:t>
            </a:r>
            <a:endParaRPr lang="en-US" sz="2100" dirty="0"/>
          </a:p>
        </p:txBody>
      </p:sp>
      <p:sp>
        <p:nvSpPr>
          <p:cNvPr id="17" name="Text 13"/>
          <p:cNvSpPr/>
          <p:nvPr/>
        </p:nvSpPr>
        <p:spPr>
          <a:xfrm>
            <a:off x="10647028" y="3827995"/>
            <a:ext cx="6321941" cy="51786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350" dirty="0">
                <a:solidFill>
                  <a:srgbClr val="5C514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DVN Luckiest Guy, Plus Jakarta Sans, Be Vietnam Pro (Google), Gagalin (logo only).</a:t>
            </a:r>
            <a:endParaRPr lang="en-US" sz="1350" dirty="0"/>
          </a:p>
        </p:txBody>
      </p:sp>
      <p:sp>
        <p:nvSpPr>
          <p:cNvPr id="18" name="Shape 14"/>
          <p:cNvSpPr/>
          <p:nvPr/>
        </p:nvSpPr>
        <p:spPr>
          <a:xfrm>
            <a:off x="10647028" y="4383935"/>
            <a:ext cx="1898776" cy="275197"/>
          </a:xfrm>
          <a:prstGeom prst="roundRect">
            <a:avLst>
              <a:gd name="adj" fmla="val 20767"/>
            </a:avLst>
          </a:prstGeom>
          <a:solidFill>
            <a:srgbClr val="FDF2F2"/>
          </a:solidFill>
          <a:ln/>
        </p:spPr>
      </p:sp>
      <p:sp>
        <p:nvSpPr>
          <p:cNvPr id="19" name="Text 15"/>
          <p:cNvSpPr/>
          <p:nvPr/>
        </p:nvSpPr>
        <p:spPr>
          <a:xfrm>
            <a:off x="10742278" y="4422035"/>
            <a:ext cx="1784476" cy="23709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B41A1A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cdn.thichcay.vn/docs/</a:t>
            </a:r>
            <a:endParaRPr lang="en-US" sz="1200" dirty="0"/>
          </a:p>
        </p:txBody>
      </p:sp>
      <p:sp>
        <p:nvSpPr>
          <p:cNvPr id="20" name="Shape 16"/>
          <p:cNvSpPr/>
          <p:nvPr/>
        </p:nvSpPr>
        <p:spPr>
          <a:xfrm>
            <a:off x="1143000" y="5285969"/>
            <a:ext cx="7848654" cy="1927324"/>
          </a:xfrm>
          <a:prstGeom prst="roundRect">
            <a:avLst>
              <a:gd name="adj" fmla="val 12849"/>
            </a:avLst>
          </a:prstGeom>
          <a:solidFill>
            <a:srgbClr val="FFFCF1"/>
          </a:solidFill>
          <a:ln w="17318">
            <a:solidFill>
              <a:srgbClr val="D6CAB0"/>
            </a:solidFill>
            <a:prstDash val="solid"/>
          </a:ln>
        </p:spPr>
      </p:sp>
      <p:sp>
        <p:nvSpPr>
          <p:cNvPr id="21" name="Shape 17"/>
          <p:cNvSpPr/>
          <p:nvPr/>
        </p:nvSpPr>
        <p:spPr>
          <a:xfrm>
            <a:off x="1503164" y="5646133"/>
            <a:ext cx="762000" cy="762000"/>
          </a:xfrm>
          <a:prstGeom prst="roundRect">
            <a:avLst>
              <a:gd name="adj" fmla="val 22500"/>
            </a:avLst>
          </a:prstGeom>
          <a:solidFill>
            <a:srgbClr val="B41A1A"/>
          </a:solidFill>
          <a:ln/>
        </p:spPr>
      </p:sp>
      <p:pic>
        <p:nvPicPr>
          <p:cNvPr id="22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664" y="5836633"/>
            <a:ext cx="381000" cy="381000"/>
          </a:xfrm>
          <a:prstGeom prst="rect">
            <a:avLst/>
          </a:prstGeom>
        </p:spPr>
      </p:pic>
      <p:sp>
        <p:nvSpPr>
          <p:cNvPr id="23" name="Text 18"/>
          <p:cNvSpPr/>
          <p:nvPr/>
        </p:nvSpPr>
        <p:spPr>
          <a:xfrm>
            <a:off x="2493683" y="5646133"/>
            <a:ext cx="6321941" cy="3758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A1612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Design tokens (CSS &amp; JSON)</a:t>
            </a:r>
            <a:endParaRPr lang="en-US" sz="2100" dirty="0"/>
          </a:p>
        </p:txBody>
      </p:sp>
      <p:sp>
        <p:nvSpPr>
          <p:cNvPr id="24" name="Text 19"/>
          <p:cNvSpPr/>
          <p:nvPr/>
        </p:nvSpPr>
        <p:spPr>
          <a:xfrm>
            <a:off x="2493683" y="6060010"/>
            <a:ext cx="6321941" cy="51786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350" dirty="0">
                <a:solidFill>
                  <a:srgbClr val="5C514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Color, type, spacing, radius, shadow, motion. Bản LLM-ready với HEX + OKLCH.</a:t>
            </a:r>
            <a:endParaRPr lang="en-US" sz="1350" dirty="0"/>
          </a:p>
        </p:txBody>
      </p:sp>
      <p:sp>
        <p:nvSpPr>
          <p:cNvPr id="25" name="Shape 20"/>
          <p:cNvSpPr/>
          <p:nvPr/>
        </p:nvSpPr>
        <p:spPr>
          <a:xfrm>
            <a:off x="2493683" y="6615951"/>
            <a:ext cx="3243912" cy="275197"/>
          </a:xfrm>
          <a:prstGeom prst="roundRect">
            <a:avLst>
              <a:gd name="adj" fmla="val 20767"/>
            </a:avLst>
          </a:prstGeom>
          <a:solidFill>
            <a:srgbClr val="FDF2F2"/>
          </a:solidFill>
          <a:ln/>
        </p:spPr>
      </p:sp>
      <p:sp>
        <p:nvSpPr>
          <p:cNvPr id="26" name="Text 21"/>
          <p:cNvSpPr/>
          <p:nvPr/>
        </p:nvSpPr>
        <p:spPr>
          <a:xfrm>
            <a:off x="2588933" y="6654051"/>
            <a:ext cx="3150729" cy="23709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B41A1A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https://cdn.thichcay.vn/docs/tokens.css</a:t>
            </a:r>
            <a:endParaRPr lang="en-US" sz="1200" dirty="0"/>
          </a:p>
        </p:txBody>
      </p:sp>
      <p:sp>
        <p:nvSpPr>
          <p:cNvPr id="27" name="Shape 22"/>
          <p:cNvSpPr/>
          <p:nvPr/>
        </p:nvSpPr>
        <p:spPr>
          <a:xfrm>
            <a:off x="9296345" y="5285969"/>
            <a:ext cx="7848654" cy="1927324"/>
          </a:xfrm>
          <a:prstGeom prst="roundRect">
            <a:avLst>
              <a:gd name="adj" fmla="val 12849"/>
            </a:avLst>
          </a:prstGeom>
          <a:solidFill>
            <a:srgbClr val="FFFCF1"/>
          </a:solidFill>
          <a:ln w="17318">
            <a:solidFill>
              <a:srgbClr val="D6CAB0"/>
            </a:solidFill>
            <a:prstDash val="solid"/>
          </a:ln>
        </p:spPr>
      </p:sp>
      <p:sp>
        <p:nvSpPr>
          <p:cNvPr id="28" name="Shape 23"/>
          <p:cNvSpPr/>
          <p:nvPr/>
        </p:nvSpPr>
        <p:spPr>
          <a:xfrm>
            <a:off x="9656509" y="5646133"/>
            <a:ext cx="762000" cy="762000"/>
          </a:xfrm>
          <a:prstGeom prst="roundRect">
            <a:avLst>
              <a:gd name="adj" fmla="val 22500"/>
            </a:avLst>
          </a:prstGeom>
          <a:solidFill>
            <a:srgbClr val="B41A1A"/>
          </a:solidFill>
          <a:ln/>
        </p:spPr>
      </p:sp>
      <p:pic>
        <p:nvPicPr>
          <p:cNvPr id="2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47009" y="5836633"/>
            <a:ext cx="381000" cy="381000"/>
          </a:xfrm>
          <a:prstGeom prst="rect">
            <a:avLst/>
          </a:prstGeom>
        </p:spPr>
      </p:pic>
      <p:sp>
        <p:nvSpPr>
          <p:cNvPr id="30" name="Text 24"/>
          <p:cNvSpPr/>
          <p:nvPr/>
        </p:nvSpPr>
        <p:spPr>
          <a:xfrm>
            <a:off x="10647028" y="5646133"/>
            <a:ext cx="6321941" cy="37580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A1612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Brand guideline đầy đủ</a:t>
            </a:r>
            <a:endParaRPr lang="en-US" sz="2100" dirty="0"/>
          </a:p>
        </p:txBody>
      </p:sp>
      <p:sp>
        <p:nvSpPr>
          <p:cNvPr id="31" name="Text 25"/>
          <p:cNvSpPr/>
          <p:nvPr/>
        </p:nvSpPr>
        <p:spPr>
          <a:xfrm>
            <a:off x="10647028" y="6060010"/>
            <a:ext cx="6321941" cy="51786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350" dirty="0">
                <a:solidFill>
                  <a:srgbClr val="5C514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README, voice/tone, do-don't, packaging spec, social template — bản markdown &amp; PDF.</a:t>
            </a:r>
            <a:endParaRPr lang="en-US" sz="1350" dirty="0"/>
          </a:p>
        </p:txBody>
      </p:sp>
      <p:sp>
        <p:nvSpPr>
          <p:cNvPr id="32" name="Shape 26"/>
          <p:cNvSpPr/>
          <p:nvPr/>
        </p:nvSpPr>
        <p:spPr>
          <a:xfrm>
            <a:off x="10647028" y="6615951"/>
            <a:ext cx="4198577" cy="275197"/>
          </a:xfrm>
          <a:prstGeom prst="roundRect">
            <a:avLst>
              <a:gd name="adj" fmla="val 20767"/>
            </a:avLst>
          </a:prstGeom>
          <a:solidFill>
            <a:srgbClr val="FDF2F2"/>
          </a:solidFill>
          <a:ln/>
        </p:spPr>
      </p:sp>
      <p:sp>
        <p:nvSpPr>
          <p:cNvPr id="33" name="Text 27"/>
          <p:cNvSpPr/>
          <p:nvPr/>
        </p:nvSpPr>
        <p:spPr>
          <a:xfrm>
            <a:off x="10742278" y="6654051"/>
            <a:ext cx="4134034" cy="23709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dirty="0">
                <a:solidFill>
                  <a:srgbClr val="B41A1A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https://cdn.thichcay.vn/docs/BRAND_GUIDELINE.md</a:t>
            </a:r>
            <a:endParaRPr lang="en-US" sz="1200" dirty="0"/>
          </a:p>
        </p:txBody>
      </p:sp>
      <p:sp>
        <p:nvSpPr>
          <p:cNvPr id="34" name="Shape 28"/>
          <p:cNvSpPr/>
          <p:nvPr/>
        </p:nvSpPr>
        <p:spPr>
          <a:xfrm>
            <a:off x="1143000" y="7594293"/>
            <a:ext cx="5181654" cy="1025020"/>
          </a:xfrm>
          <a:prstGeom prst="roundRect">
            <a:avLst>
              <a:gd name="adj" fmla="val 16727"/>
            </a:avLst>
          </a:prstGeom>
          <a:solidFill>
            <a:srgbClr val="FFFCF1"/>
          </a:solidFill>
          <a:ln w="17318">
            <a:solidFill>
              <a:srgbClr val="D6CAB0"/>
            </a:solidFill>
            <a:prstDash val="solid"/>
          </a:ln>
        </p:spPr>
      </p:sp>
      <p:sp>
        <p:nvSpPr>
          <p:cNvPr id="35" name="Shape 29"/>
          <p:cNvSpPr/>
          <p:nvPr/>
        </p:nvSpPr>
        <p:spPr>
          <a:xfrm>
            <a:off x="1465010" y="7840130"/>
            <a:ext cx="533346" cy="533346"/>
          </a:xfrm>
          <a:prstGeom prst="ellipse">
            <a:avLst/>
          </a:prstGeom>
          <a:solidFill>
            <a:srgbClr val="B41A1A"/>
          </a:solidFill>
          <a:ln/>
        </p:spPr>
      </p:sp>
      <p:pic>
        <p:nvPicPr>
          <p:cNvPr id="3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98279" y="7973399"/>
            <a:ext cx="266673" cy="266673"/>
          </a:xfrm>
          <a:prstGeom prst="rect">
            <a:avLst/>
          </a:prstGeom>
        </p:spPr>
      </p:pic>
      <p:sp>
        <p:nvSpPr>
          <p:cNvPr id="37" name="Text 30"/>
          <p:cNvSpPr/>
          <p:nvPr/>
        </p:nvSpPr>
        <p:spPr>
          <a:xfrm>
            <a:off x="2188856" y="7875578"/>
            <a:ext cx="3928202" cy="20262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050" b="1" spc="84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BRAND TEAM</a:t>
            </a:r>
            <a:endParaRPr lang="en-US" sz="1050" dirty="0"/>
          </a:p>
        </p:txBody>
      </p:sp>
      <p:sp>
        <p:nvSpPr>
          <p:cNvPr id="38" name="Text 31"/>
          <p:cNvSpPr/>
          <p:nvPr/>
        </p:nvSpPr>
        <p:spPr>
          <a:xfrm>
            <a:off x="2188856" y="8078120"/>
            <a:ext cx="3928202" cy="2978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1612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khanhvy@thichcay.com</a:t>
            </a:r>
            <a:endParaRPr lang="en-US" sz="1650" dirty="0"/>
          </a:p>
        </p:txBody>
      </p:sp>
      <p:sp>
        <p:nvSpPr>
          <p:cNvPr id="39" name="Shape 32"/>
          <p:cNvSpPr/>
          <p:nvPr/>
        </p:nvSpPr>
        <p:spPr>
          <a:xfrm>
            <a:off x="6553173" y="7594293"/>
            <a:ext cx="5181654" cy="1025020"/>
          </a:xfrm>
          <a:prstGeom prst="roundRect">
            <a:avLst>
              <a:gd name="adj" fmla="val 16727"/>
            </a:avLst>
          </a:prstGeom>
          <a:solidFill>
            <a:srgbClr val="FFFCF1"/>
          </a:solidFill>
          <a:ln w="17318">
            <a:solidFill>
              <a:srgbClr val="D6CAB0"/>
            </a:solidFill>
            <a:prstDash val="solid"/>
          </a:ln>
        </p:spPr>
      </p:sp>
      <p:sp>
        <p:nvSpPr>
          <p:cNvPr id="40" name="Shape 33"/>
          <p:cNvSpPr/>
          <p:nvPr/>
        </p:nvSpPr>
        <p:spPr>
          <a:xfrm>
            <a:off x="6875183" y="7840130"/>
            <a:ext cx="533346" cy="533346"/>
          </a:xfrm>
          <a:prstGeom prst="ellipse">
            <a:avLst/>
          </a:prstGeom>
          <a:solidFill>
            <a:srgbClr val="B41A1A"/>
          </a:solidFill>
          <a:ln/>
        </p:spPr>
      </p:sp>
      <p:pic>
        <p:nvPicPr>
          <p:cNvPr id="4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08451" y="7973399"/>
            <a:ext cx="266673" cy="266673"/>
          </a:xfrm>
          <a:prstGeom prst="rect">
            <a:avLst/>
          </a:prstGeom>
        </p:spPr>
      </p:pic>
      <p:sp>
        <p:nvSpPr>
          <p:cNvPr id="42" name="Text 34"/>
          <p:cNvSpPr/>
          <p:nvPr/>
        </p:nvSpPr>
        <p:spPr>
          <a:xfrm>
            <a:off x="7599029" y="7875578"/>
            <a:ext cx="3928202" cy="20262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050" b="1" spc="84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AGENCY LIAISON</a:t>
            </a:r>
            <a:endParaRPr lang="en-US" sz="1050" dirty="0"/>
          </a:p>
        </p:txBody>
      </p:sp>
      <p:sp>
        <p:nvSpPr>
          <p:cNvPr id="43" name="Text 35"/>
          <p:cNvSpPr/>
          <p:nvPr/>
        </p:nvSpPr>
        <p:spPr>
          <a:xfrm>
            <a:off x="7599029" y="8078120"/>
            <a:ext cx="3928202" cy="2978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1612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design@thichcay.vn</a:t>
            </a:r>
            <a:endParaRPr lang="en-US" sz="1650" dirty="0"/>
          </a:p>
        </p:txBody>
      </p:sp>
      <p:sp>
        <p:nvSpPr>
          <p:cNvPr id="44" name="Shape 36"/>
          <p:cNvSpPr/>
          <p:nvPr/>
        </p:nvSpPr>
        <p:spPr>
          <a:xfrm>
            <a:off x="11963345" y="7594293"/>
            <a:ext cx="5181654" cy="1025020"/>
          </a:xfrm>
          <a:prstGeom prst="roundRect">
            <a:avLst>
              <a:gd name="adj" fmla="val 16727"/>
            </a:avLst>
          </a:prstGeom>
          <a:solidFill>
            <a:srgbClr val="FFFCF1"/>
          </a:solidFill>
          <a:ln w="17318">
            <a:solidFill>
              <a:srgbClr val="D6CAB0"/>
            </a:solidFill>
            <a:prstDash val="solid"/>
          </a:ln>
        </p:spPr>
      </p:sp>
      <p:sp>
        <p:nvSpPr>
          <p:cNvPr id="45" name="Shape 37"/>
          <p:cNvSpPr/>
          <p:nvPr/>
        </p:nvSpPr>
        <p:spPr>
          <a:xfrm>
            <a:off x="12285356" y="7840130"/>
            <a:ext cx="533346" cy="533346"/>
          </a:xfrm>
          <a:prstGeom prst="ellipse">
            <a:avLst/>
          </a:prstGeom>
          <a:solidFill>
            <a:srgbClr val="B41A1A"/>
          </a:solidFill>
          <a:ln/>
        </p:spPr>
      </p:sp>
      <p:pic>
        <p:nvPicPr>
          <p:cNvPr id="46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2418625" y="7973399"/>
            <a:ext cx="266673" cy="266673"/>
          </a:xfrm>
          <a:prstGeom prst="rect">
            <a:avLst/>
          </a:prstGeom>
        </p:spPr>
      </p:pic>
      <p:sp>
        <p:nvSpPr>
          <p:cNvPr id="47" name="Text 38"/>
          <p:cNvSpPr/>
          <p:nvPr/>
        </p:nvSpPr>
        <p:spPr>
          <a:xfrm>
            <a:off x="13009201" y="7875578"/>
            <a:ext cx="3928202" cy="20262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050" b="1" spc="84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WEBSITE</a:t>
            </a:r>
            <a:endParaRPr lang="en-US" sz="1050" dirty="0"/>
          </a:p>
        </p:txBody>
      </p:sp>
      <p:sp>
        <p:nvSpPr>
          <p:cNvPr id="48" name="Text 39"/>
          <p:cNvSpPr/>
          <p:nvPr/>
        </p:nvSpPr>
        <p:spPr>
          <a:xfrm>
            <a:off x="13009201" y="8078120"/>
            <a:ext cx="3928202" cy="2978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1A1612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cdn.thichcay.vn</a:t>
            </a:r>
            <a:endParaRPr lang="en-US" sz="1650" dirty="0"/>
          </a:p>
        </p:txBody>
      </p:sp>
      <p:sp>
        <p:nvSpPr>
          <p:cNvPr id="49" name="Text 40"/>
          <p:cNvSpPr/>
          <p:nvPr/>
        </p:nvSpPr>
        <p:spPr>
          <a:xfrm>
            <a:off x="914346" y="9563154"/>
            <a:ext cx="3778811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THÍCH CAY · DESIGN GUIDELINE 2026 · V3.3</a:t>
            </a:r>
            <a:endParaRPr lang="en-US" sz="1200" dirty="0"/>
          </a:p>
        </p:txBody>
      </p:sp>
      <p:sp>
        <p:nvSpPr>
          <p:cNvPr id="50" name="Text 41"/>
          <p:cNvSpPr/>
          <p:nvPr/>
        </p:nvSpPr>
        <p:spPr>
          <a:xfrm>
            <a:off x="16795929" y="9563154"/>
            <a:ext cx="653924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27 / 27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BF5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346" y="533346"/>
            <a:ext cx="1598035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 · THƯƠNG HIỆU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16236741" y="533346"/>
            <a:ext cx="1213112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 </a:t>
            </a:r>
            <a:pPr algn="l" indent="0" marL="0">
              <a:buNone/>
            </a:pPr>
            <a:r>
              <a:rPr lang="en-US" sz="1200" b="1" spc="96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· </a:t>
            </a:r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ĐỊNH VỊ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1143000" y="1333500"/>
            <a:ext cx="16482060" cy="254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162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ĐỊNH VỊ — BRAND ESSENCE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1143000" y="1816650"/>
            <a:ext cx="14716125" cy="190332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2000"/>
              </a:lnSpc>
              <a:buNone/>
            </a:pPr>
            <a:r>
              <a:rPr lang="en-US" sz="7200" b="1" spc="-144" kern="0" dirty="0">
                <a:solidFill>
                  <a:srgbClr val="1A1612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Công thức gia truyền, </a:t>
            </a:r>
            <a:pPr algn="l" indent="0" marL="0">
              <a:lnSpc>
                <a:spcPct val="102000"/>
              </a:lnSpc>
              <a:buNone/>
            </a:pPr>
            <a:r>
              <a:rPr lang="en-US" sz="7200" b="1" spc="-144" kern="0" dirty="0">
                <a:solidFill>
                  <a:srgbClr val="B41A1A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sáng tạo gia vị Việt</a:t>
            </a:r>
            <a:endParaRPr lang="en-US" sz="7200" dirty="0"/>
          </a:p>
        </p:txBody>
      </p:sp>
      <p:sp>
        <p:nvSpPr>
          <p:cNvPr id="6" name="Text 4"/>
          <p:cNvSpPr/>
          <p:nvPr/>
        </p:nvSpPr>
        <p:spPr>
          <a:xfrm>
            <a:off x="1143000" y="3986564"/>
            <a:ext cx="10791825" cy="12379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100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Thích Cay là </a:t>
            </a:r>
            <a:pPr algn="l" indent="0" marL="0">
              <a:lnSpc>
                <a:spcPct val="150000"/>
              </a:lnSpc>
              <a:buNone/>
            </a:pPr>
            <a:r>
              <a:rPr lang="en-US" sz="2100" b="1" dirty="0">
                <a:solidFill>
                  <a:srgbClr val="1A161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thương hiệu nước sốt Việt </a:t>
            </a:r>
            <a:pPr algn="l" indent="0" marL="0">
              <a:lnSpc>
                <a:spcPct val="150000"/>
              </a:lnSpc>
              <a:buNone/>
            </a:pPr>
            <a:r>
              <a:rPr lang="en-US" sz="2100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hiện đại — biến những công thức gia truyền (kho quẹt, sốt thái tôm khô, bơ tỏi hoàng kim, sốt gỏi cay) thành </a:t>
            </a:r>
            <a:pPr algn="l" indent="0" marL="0">
              <a:lnSpc>
                <a:spcPct val="150000"/>
              </a:lnSpc>
              <a:buNone/>
            </a:pPr>
            <a:r>
              <a:rPr lang="en-US" sz="2100" b="1" dirty="0">
                <a:solidFill>
                  <a:srgbClr val="1A161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hũ &amp; chai shelf-ready </a:t>
            </a:r>
            <a:pPr algn="l" indent="0" marL="0">
              <a:lnSpc>
                <a:spcPct val="150000"/>
              </a:lnSpc>
              <a:buNone/>
            </a:pPr>
            <a:r>
              <a:rPr lang="en-US" sz="2100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dành cho người Việt nấu ăn tại nhà mỗi ngày.</a:t>
            </a:r>
            <a:endParaRPr lang="en-US" sz="2100" dirty="0"/>
          </a:p>
        </p:txBody>
      </p:sp>
      <p:sp>
        <p:nvSpPr>
          <p:cNvPr id="7" name="Text 5"/>
          <p:cNvSpPr/>
          <p:nvPr/>
        </p:nvSpPr>
        <p:spPr>
          <a:xfrm>
            <a:off x="914346" y="9563154"/>
            <a:ext cx="3228350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THÍCH CAY · DESIGN GUIDELINE 2026</a:t>
            </a:r>
            <a:endParaRPr lang="en-US" sz="1200" dirty="0"/>
          </a:p>
        </p:txBody>
      </p:sp>
      <p:sp>
        <p:nvSpPr>
          <p:cNvPr id="8" name="Text 6"/>
          <p:cNvSpPr/>
          <p:nvPr/>
        </p:nvSpPr>
        <p:spPr>
          <a:xfrm>
            <a:off x="16795929" y="9563154"/>
            <a:ext cx="653924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04 / 27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BF5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346" y="533346"/>
            <a:ext cx="1598035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 · THƯƠNG HIỆU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15978457" y="533346"/>
            <a:ext cx="1471396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 </a:t>
            </a:r>
            <a:pPr algn="l" indent="0" marL="0">
              <a:buNone/>
            </a:pPr>
            <a:r>
              <a:rPr lang="en-US" sz="1200" b="1" spc="96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· </a:t>
            </a:r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TINH THẦN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1143000" y="1333500"/>
            <a:ext cx="16482060" cy="254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162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TINH THẦN THƯƠNG HIỆU — 3 TỪ KHOÁ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1143000" y="1816650"/>
            <a:ext cx="14716125" cy="97071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2000"/>
              </a:lnSpc>
              <a:buNone/>
            </a:pPr>
            <a:r>
              <a:rPr lang="en-US" sz="7200" b="1" spc="-144" kern="0" dirty="0">
                <a:solidFill>
                  <a:srgbClr val="1A1612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Nếu chỉ được giữ ba từ.</a:t>
            </a:r>
            <a:endParaRPr lang="en-US" sz="7200" dirty="0"/>
          </a:p>
        </p:txBody>
      </p:sp>
      <p:sp>
        <p:nvSpPr>
          <p:cNvPr id="6" name="Text 4"/>
          <p:cNvSpPr/>
          <p:nvPr/>
        </p:nvSpPr>
        <p:spPr>
          <a:xfrm>
            <a:off x="1143000" y="3053953"/>
            <a:ext cx="10791825" cy="83798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100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Mọi thiết kế, mọi câu copy, mọi shot ảnh phải kiểm tra được bằng ba từ này. Thiếu một — chưa phải Thích Cay.</a:t>
            </a:r>
            <a:endParaRPr lang="en-US" sz="2100" dirty="0"/>
          </a:p>
        </p:txBody>
      </p:sp>
      <p:sp>
        <p:nvSpPr>
          <p:cNvPr id="7" name="Shape 5"/>
          <p:cNvSpPr/>
          <p:nvPr/>
        </p:nvSpPr>
        <p:spPr>
          <a:xfrm rot="-90000">
            <a:off x="1145354" y="4236041"/>
            <a:ext cx="3790950" cy="1362075"/>
          </a:xfrm>
          <a:prstGeom prst="roundRect">
            <a:avLst>
              <a:gd name="adj" fmla="val 18182"/>
            </a:avLst>
          </a:prstGeom>
          <a:solidFill>
            <a:srgbClr val="FBF5E7"/>
          </a:solidFill>
          <a:ln w="34636">
            <a:solidFill>
              <a:srgbClr val="1A1612"/>
            </a:solidFill>
            <a:prstDash val="solid"/>
          </a:ln>
          <a:effectLst>
            <a:outerShdw sx="100000" sy="100000" kx="0" ky="0" algn="bl" rotWithShape="0" blurRad="101600" dist="107763" dir="2700000">
              <a:srgbClr val="1A1612">
                <a:alpha val="100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 rot="-90000">
            <a:off x="1599091" y="4499277"/>
            <a:ext cx="2997206" cy="87370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00" dirty="0">
                <a:solidFill>
                  <a:srgbClr val="B41A1A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ĐẬM ĐÀ</a:t>
            </a:r>
            <a:endParaRPr lang="en-US" sz="6600" dirty="0"/>
          </a:p>
        </p:txBody>
      </p:sp>
      <p:sp>
        <p:nvSpPr>
          <p:cNvPr id="9" name="Shape 7"/>
          <p:cNvSpPr/>
          <p:nvPr/>
        </p:nvSpPr>
        <p:spPr>
          <a:xfrm rot="60000">
            <a:off x="5203504" y="4236041"/>
            <a:ext cx="3286125" cy="1362075"/>
          </a:xfrm>
          <a:prstGeom prst="roundRect">
            <a:avLst>
              <a:gd name="adj" fmla="val 18182"/>
            </a:avLst>
          </a:prstGeom>
          <a:solidFill>
            <a:srgbClr val="FFC697"/>
          </a:solidFill>
          <a:ln w="34636">
            <a:solidFill>
              <a:srgbClr val="1A1612"/>
            </a:solidFill>
            <a:prstDash val="solid"/>
          </a:ln>
          <a:effectLst>
            <a:outerShdw sx="100000" sy="100000" kx="0" ky="0" algn="bl" rotWithShape="0" blurRad="101600" dist="107763" dir="2700000">
              <a:srgbClr val="1A1612">
                <a:alpha val="100000"/>
              </a:srgbClr>
            </a:outerShdw>
          </a:effectLst>
        </p:spPr>
      </p:sp>
      <p:sp>
        <p:nvSpPr>
          <p:cNvPr id="10" name="Text 8"/>
          <p:cNvSpPr/>
          <p:nvPr/>
        </p:nvSpPr>
        <p:spPr>
          <a:xfrm rot="60000">
            <a:off x="5657241" y="4499277"/>
            <a:ext cx="2477236" cy="87370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00" dirty="0">
                <a:solidFill>
                  <a:srgbClr val="1A1612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ẤM ÁP</a:t>
            </a:r>
            <a:endParaRPr lang="en-US" sz="6600" dirty="0"/>
          </a:p>
        </p:txBody>
      </p:sp>
      <p:sp>
        <p:nvSpPr>
          <p:cNvPr id="11" name="Shape 9"/>
          <p:cNvSpPr/>
          <p:nvPr/>
        </p:nvSpPr>
        <p:spPr>
          <a:xfrm rot="-30000">
            <a:off x="8752879" y="4236041"/>
            <a:ext cx="4181475" cy="1362075"/>
          </a:xfrm>
          <a:prstGeom prst="roundRect">
            <a:avLst>
              <a:gd name="adj" fmla="val 18182"/>
            </a:avLst>
          </a:prstGeom>
          <a:solidFill>
            <a:srgbClr val="B41A1A"/>
          </a:solidFill>
          <a:ln w="34636">
            <a:solidFill>
              <a:srgbClr val="701111"/>
            </a:solidFill>
            <a:prstDash val="solid"/>
          </a:ln>
          <a:effectLst>
            <a:outerShdw sx="100000" sy="100000" kx="0" ky="0" algn="bl" rotWithShape="0" blurRad="101600" dist="107763" dir="2700000">
              <a:srgbClr val="701111">
                <a:alpha val="100000"/>
              </a:srgbClr>
            </a:outerShdw>
          </a:effectLst>
        </p:spPr>
      </p:sp>
      <p:sp>
        <p:nvSpPr>
          <p:cNvPr id="12" name="Text 10"/>
          <p:cNvSpPr/>
          <p:nvPr/>
        </p:nvSpPr>
        <p:spPr>
          <a:xfrm rot="-30000">
            <a:off x="9206616" y="4499277"/>
            <a:ext cx="3399447" cy="87370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6600" dirty="0">
                <a:solidFill>
                  <a:srgbClr val="FBF5E7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RẤT VIỆT</a:t>
            </a:r>
            <a:endParaRPr lang="en-US" sz="6600" dirty="0"/>
          </a:p>
        </p:txBody>
      </p:sp>
      <p:sp>
        <p:nvSpPr>
          <p:cNvPr id="13" name="Text 11"/>
          <p:cNvSpPr/>
          <p:nvPr/>
        </p:nvSpPr>
        <p:spPr>
          <a:xfrm>
            <a:off x="914346" y="9563154"/>
            <a:ext cx="3228350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THÍCH CAY · DESIGN GUIDELINE 2026</a:t>
            </a:r>
            <a:endParaRPr lang="en-US" sz="1200" dirty="0"/>
          </a:p>
        </p:txBody>
      </p:sp>
      <p:sp>
        <p:nvSpPr>
          <p:cNvPr id="14" name="Text 12"/>
          <p:cNvSpPr/>
          <p:nvPr/>
        </p:nvSpPr>
        <p:spPr>
          <a:xfrm>
            <a:off x="16795929" y="9563154"/>
            <a:ext cx="653924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05 / 27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BF5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346" y="533346"/>
            <a:ext cx="1598035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 · THƯƠNG HIỆU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15725315" y="533346"/>
            <a:ext cx="1724539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06 </a:t>
            </a:r>
            <a:pPr algn="l" indent="0" marL="0">
              <a:buNone/>
            </a:pPr>
            <a:r>
              <a:rPr lang="en-US" sz="1200" b="1" spc="96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· </a:t>
            </a:r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KHÁCH HÀNG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1143000" y="1333500"/>
            <a:ext cx="16482060" cy="254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162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PERSONA — KHÁCH HÀNG MỤC TIÊU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1143000" y="1816650"/>
            <a:ext cx="14716125" cy="97071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2000"/>
              </a:lnSpc>
              <a:buNone/>
            </a:pPr>
            <a:r>
              <a:rPr lang="en-US" sz="7200" b="1" spc="-144" kern="0" dirty="0">
                <a:solidFill>
                  <a:srgbClr val="1A1612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Chúng ta nói với ai?</a:t>
            </a:r>
            <a:endParaRPr lang="en-US" sz="7200" dirty="0"/>
          </a:p>
        </p:txBody>
      </p:sp>
      <p:sp>
        <p:nvSpPr>
          <p:cNvPr id="6" name="Shape 4"/>
          <p:cNvSpPr/>
          <p:nvPr/>
        </p:nvSpPr>
        <p:spPr>
          <a:xfrm>
            <a:off x="1143000" y="3053953"/>
            <a:ext cx="7982734" cy="5135653"/>
          </a:xfrm>
          <a:prstGeom prst="roundRect">
            <a:avLst>
              <a:gd name="adj" fmla="val 6677"/>
            </a:avLst>
          </a:prstGeom>
          <a:solidFill>
            <a:srgbClr val="FFFCF1"/>
          </a:solidFill>
          <a:ln w="17318">
            <a:solidFill>
              <a:srgbClr val="D6CAB0"/>
            </a:solidFill>
            <a:prstDash val="solid"/>
          </a:ln>
          <a:effectLst>
            <a:outerShdw sx="100000" sy="100000" kx="0" ky="0" algn="bl" rotWithShape="0" blurRad="101600" dist="107763" dir="2700000">
              <a:srgbClr val="D6CAB0">
                <a:alpha val="100000"/>
              </a:srgbClr>
            </a:outerShdw>
          </a:effectLst>
        </p:spPr>
      </p:sp>
      <p:sp>
        <p:nvSpPr>
          <p:cNvPr id="7" name="Text 5"/>
          <p:cNvSpPr/>
          <p:nvPr/>
        </p:nvSpPr>
        <p:spPr>
          <a:xfrm>
            <a:off x="1693664" y="3604617"/>
            <a:ext cx="7087848" cy="65289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4800" b="1" dirty="0">
                <a:solidFill>
                  <a:srgbClr val="B41A1A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CÔ LAN</a:t>
            </a:r>
            <a:endParaRPr lang="en-US" sz="4800" dirty="0"/>
          </a:p>
        </p:txBody>
      </p:sp>
      <p:sp>
        <p:nvSpPr>
          <p:cNvPr id="8" name="Text 6"/>
          <p:cNvSpPr/>
          <p:nvPr/>
        </p:nvSpPr>
        <p:spPr>
          <a:xfrm>
            <a:off x="1693664" y="4295585"/>
            <a:ext cx="7087848" cy="2978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dirty="0">
                <a:solidFill>
                  <a:srgbClr val="5C514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32 tuổi · Mẹ 2 con · TP. HCM · Mua hàng Shopee &amp; TikTok Shop</a:t>
            </a:r>
            <a:endParaRPr lang="en-US" sz="1650" dirty="0"/>
          </a:p>
        </p:txBody>
      </p:sp>
      <p:sp>
        <p:nvSpPr>
          <p:cNvPr id="9" name="Shape 7"/>
          <p:cNvSpPr/>
          <p:nvPr/>
        </p:nvSpPr>
        <p:spPr>
          <a:xfrm>
            <a:off x="1693664" y="4860050"/>
            <a:ext cx="34636" cy="1199825"/>
          </a:xfrm>
          <a:prstGeom prst="rect">
            <a:avLst/>
          </a:prstGeom>
          <a:solidFill>
            <a:srgbClr val="B41A1A"/>
          </a:solidFill>
          <a:ln/>
        </p:spPr>
      </p:sp>
      <p:sp>
        <p:nvSpPr>
          <p:cNvPr id="10" name="Text 8"/>
          <p:cNvSpPr/>
          <p:nvPr/>
        </p:nvSpPr>
        <p:spPr>
          <a:xfrm>
            <a:off x="1956900" y="4860050"/>
            <a:ext cx="6824612" cy="12379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2250" i="1" dirty="0">
                <a:solidFill>
                  <a:srgbClr val="2B241E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"Bận đi làm cả ngày, tối về vẫn muốn nấu cho con bữa cơm có hồn — không cầu kỳ nhưng phải ngon như mẹ nấu."</a:t>
            </a:r>
            <a:endParaRPr lang="en-US" sz="2250" dirty="0"/>
          </a:p>
        </p:txBody>
      </p:sp>
      <p:sp>
        <p:nvSpPr>
          <p:cNvPr id="11" name="Text 9"/>
          <p:cNvSpPr/>
          <p:nvPr/>
        </p:nvSpPr>
        <p:spPr>
          <a:xfrm>
            <a:off x="1693664" y="6364567"/>
            <a:ext cx="3426237" cy="30653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A1612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25–45</a:t>
            </a:r>
            <a:endParaRPr lang="en-US" sz="2100" dirty="0"/>
          </a:p>
        </p:txBody>
      </p:sp>
      <p:sp>
        <p:nvSpPr>
          <p:cNvPr id="12" name="Text 10"/>
          <p:cNvSpPr/>
          <p:nvPr/>
        </p:nvSpPr>
        <p:spPr>
          <a:xfrm>
            <a:off x="1693664" y="6671017"/>
            <a:ext cx="1190381" cy="2545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5C514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Độ tuổi cốt lõi</a:t>
            </a:r>
            <a:endParaRPr lang="en-US" sz="1350" dirty="0"/>
          </a:p>
        </p:txBody>
      </p:sp>
      <p:sp>
        <p:nvSpPr>
          <p:cNvPr id="13" name="Text 11"/>
          <p:cNvSpPr/>
          <p:nvPr/>
        </p:nvSpPr>
        <p:spPr>
          <a:xfrm>
            <a:off x="5248627" y="6364567"/>
            <a:ext cx="3426237" cy="30653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A1612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NỮ 80%</a:t>
            </a:r>
            <a:endParaRPr lang="en-US" sz="2100" dirty="0"/>
          </a:p>
        </p:txBody>
      </p:sp>
      <p:sp>
        <p:nvSpPr>
          <p:cNvPr id="14" name="Text 12"/>
          <p:cNvSpPr/>
          <p:nvPr/>
        </p:nvSpPr>
        <p:spPr>
          <a:xfrm>
            <a:off x="5248627" y="6671017"/>
            <a:ext cx="1070372" cy="2545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5C514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Phân bố giới</a:t>
            </a:r>
            <a:endParaRPr lang="en-US" sz="1350" dirty="0"/>
          </a:p>
        </p:txBody>
      </p:sp>
      <p:sp>
        <p:nvSpPr>
          <p:cNvPr id="15" name="Text 13"/>
          <p:cNvSpPr/>
          <p:nvPr/>
        </p:nvSpPr>
        <p:spPr>
          <a:xfrm>
            <a:off x="1693664" y="7116013"/>
            <a:ext cx="3426237" cy="30653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A1612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ONLINE-FIRST</a:t>
            </a:r>
            <a:endParaRPr lang="en-US" sz="2100" dirty="0"/>
          </a:p>
        </p:txBody>
      </p:sp>
      <p:sp>
        <p:nvSpPr>
          <p:cNvPr id="16" name="Text 14"/>
          <p:cNvSpPr/>
          <p:nvPr/>
        </p:nvSpPr>
        <p:spPr>
          <a:xfrm>
            <a:off x="1693664" y="7422464"/>
            <a:ext cx="2017054" cy="2545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5C514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Shopee · Lazada · TikTok</a:t>
            </a:r>
            <a:endParaRPr lang="en-US" sz="1350" dirty="0"/>
          </a:p>
        </p:txBody>
      </p:sp>
      <p:sp>
        <p:nvSpPr>
          <p:cNvPr id="17" name="Text 15"/>
          <p:cNvSpPr/>
          <p:nvPr/>
        </p:nvSpPr>
        <p:spPr>
          <a:xfrm>
            <a:off x="5248627" y="7116013"/>
            <a:ext cx="3426237" cy="30653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2100" b="1" dirty="0">
                <a:solidFill>
                  <a:srgbClr val="1A1612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DIASPORA</a:t>
            </a:r>
            <a:endParaRPr lang="en-US" sz="2100" dirty="0"/>
          </a:p>
        </p:txBody>
      </p:sp>
      <p:sp>
        <p:nvSpPr>
          <p:cNvPr id="18" name="Text 16"/>
          <p:cNvSpPr/>
          <p:nvPr/>
        </p:nvSpPr>
        <p:spPr>
          <a:xfrm>
            <a:off x="5248627" y="7422464"/>
            <a:ext cx="1321486" cy="254577"/>
          </a:xfrm>
          <a:prstGeom prst="rect">
            <a:avLst/>
          </a:prstGeom>
          <a:noFill/>
          <a:ln/>
        </p:spPr>
        <p:txBody>
          <a:bodyPr wrap="square" lIns="0" tIns="0" rIns="0" bIns="0" rtlCol="0" anchor="t">
            <a:normAutofit/>
          </a:bodyPr>
          <a:lstStyle/>
          <a:p>
            <a:pPr algn="l" indent="0" marL="0">
              <a:buNone/>
            </a:pPr>
            <a:r>
              <a:rPr lang="en-US" sz="1350" dirty="0">
                <a:solidFill>
                  <a:srgbClr val="5C514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Việt kiều xa quê</a:t>
            </a:r>
            <a:endParaRPr lang="en-US" sz="1350" dirty="0"/>
          </a:p>
        </p:txBody>
      </p:sp>
      <p:sp>
        <p:nvSpPr>
          <p:cNvPr id="19" name="Text 17"/>
          <p:cNvSpPr/>
          <p:nvPr/>
        </p:nvSpPr>
        <p:spPr>
          <a:xfrm>
            <a:off x="9887735" y="4583230"/>
            <a:ext cx="7474983" cy="20262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050" b="1" spc="126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TÂM LÝ &amp; HÀNH VI</a:t>
            </a:r>
            <a:endParaRPr lang="en-US" sz="1050" dirty="0"/>
          </a:p>
        </p:txBody>
      </p:sp>
      <p:sp>
        <p:nvSpPr>
          <p:cNvPr id="20" name="Text 18"/>
          <p:cNvSpPr/>
          <p:nvPr/>
        </p:nvSpPr>
        <p:spPr>
          <a:xfrm>
            <a:off x="9956233" y="5014425"/>
            <a:ext cx="7399628" cy="39244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marL="160020" indent="-160020">
              <a:lnSpc>
                <a:spcPct val="155000"/>
              </a:lnSpc>
              <a:buSzPct val="100000"/>
              <a:buChar char="•"/>
              <a:tabLst>
                <a:tab pos="160020" algn="l"/>
              </a:tabLst>
            </a:pPr>
            <a:r>
              <a:rPr lang="en-US" sz="1800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Tự hào về bếp Việt, ghét vị "Tây hoá".</a:t>
            </a:r>
            <a:endParaRPr lang="en-US" sz="1800" dirty="0"/>
          </a:p>
        </p:txBody>
      </p:sp>
      <p:sp>
        <p:nvSpPr>
          <p:cNvPr id="21" name="Text 19"/>
          <p:cNvSpPr/>
          <p:nvPr/>
        </p:nvSpPr>
        <p:spPr>
          <a:xfrm>
            <a:off x="9956233" y="5368772"/>
            <a:ext cx="7399628" cy="39244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marL="160020" indent="-160020">
              <a:lnSpc>
                <a:spcPct val="155000"/>
              </a:lnSpc>
              <a:buSzPct val="100000"/>
              <a:buChar char="•"/>
              <a:tabLst>
                <a:tab pos="160020" algn="l"/>
              </a:tabLst>
            </a:pPr>
            <a:r>
              <a:rPr lang="en-US" sz="1800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Tin vào công thức truyền thống nhưng không có thời gian nấu lâu.</a:t>
            </a:r>
            <a:endParaRPr lang="en-US" sz="1800" dirty="0"/>
          </a:p>
        </p:txBody>
      </p:sp>
      <p:sp>
        <p:nvSpPr>
          <p:cNvPr id="22" name="Text 20"/>
          <p:cNvSpPr/>
          <p:nvPr/>
        </p:nvSpPr>
        <p:spPr>
          <a:xfrm>
            <a:off x="9956233" y="5723118"/>
            <a:ext cx="7399628" cy="39244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marL="160020" indent="-160020">
              <a:lnSpc>
                <a:spcPct val="155000"/>
              </a:lnSpc>
              <a:buSzPct val="100000"/>
              <a:buChar char="•"/>
              <a:tabLst>
                <a:tab pos="160020" algn="l"/>
              </a:tabLst>
            </a:pPr>
            <a:r>
              <a:rPr lang="en-US" sz="1800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Tin tưởng review thật &amp; lời truyền miệng hơn quảng cáo.</a:t>
            </a:r>
            <a:endParaRPr lang="en-US" sz="1800" dirty="0"/>
          </a:p>
        </p:txBody>
      </p:sp>
      <p:sp>
        <p:nvSpPr>
          <p:cNvPr id="23" name="Text 21"/>
          <p:cNvSpPr/>
          <p:nvPr/>
        </p:nvSpPr>
        <p:spPr>
          <a:xfrm>
            <a:off x="9956233" y="6077464"/>
            <a:ext cx="7399628" cy="39244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marL="160020" indent="-160020">
              <a:lnSpc>
                <a:spcPct val="155000"/>
              </a:lnSpc>
              <a:buSzPct val="100000"/>
              <a:buChar char="•"/>
            </a:pPr>
            <a:r>
              <a:rPr lang="en-US" sz="1800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Sẵn sàng trả thêm cho </a:t>
            </a:r>
            <a:pPr algn="l" indent="0" marL="0">
              <a:lnSpc>
                <a:spcPct val="155000"/>
              </a:lnSpc>
              <a:buNone/>
            </a:pPr>
            <a:r>
              <a:rPr lang="en-US" sz="1800" b="1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không bột ngọt </a:t>
            </a:r>
            <a:pPr algn="l" indent="0" marL="0">
              <a:lnSpc>
                <a:spcPct val="155000"/>
              </a:lnSpc>
              <a:buNone/>
            </a:pPr>
            <a:r>
              <a:rPr lang="en-US" sz="1800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&amp; nguyên liệu sạch.</a:t>
            </a:r>
            <a:endParaRPr lang="en-US" sz="1800" dirty="0"/>
          </a:p>
        </p:txBody>
      </p:sp>
      <p:sp>
        <p:nvSpPr>
          <p:cNvPr id="24" name="Text 22"/>
          <p:cNvSpPr/>
          <p:nvPr/>
        </p:nvSpPr>
        <p:spPr>
          <a:xfrm>
            <a:off x="914346" y="9563154"/>
            <a:ext cx="3228350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THÍCH CAY · DESIGN GUIDELINE 2026</a:t>
            </a:r>
            <a:endParaRPr lang="en-US" sz="1200" dirty="0"/>
          </a:p>
        </p:txBody>
      </p:sp>
      <p:sp>
        <p:nvSpPr>
          <p:cNvPr id="25" name="Text 23"/>
          <p:cNvSpPr/>
          <p:nvPr/>
        </p:nvSpPr>
        <p:spPr>
          <a:xfrm>
            <a:off x="16795929" y="9563154"/>
            <a:ext cx="653924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06 / 27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BF5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346" y="533346"/>
            <a:ext cx="1598035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 · THƯƠNG HIỆU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15834500" y="533346"/>
            <a:ext cx="1615353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07 </a:t>
            </a:r>
            <a:pPr algn="l" indent="0" marL="0">
              <a:buNone/>
            </a:pPr>
            <a:r>
              <a:rPr lang="en-US" sz="1200" b="1" spc="96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· </a:t>
            </a:r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GIỌNG ĐIỆU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1143000" y="1333500"/>
            <a:ext cx="16482060" cy="254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162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VOICE &amp; TONE — NÓI THẾ NÀO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1143000" y="1816650"/>
            <a:ext cx="14716125" cy="1903322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2000"/>
              </a:lnSpc>
              <a:buNone/>
            </a:pPr>
            <a:r>
              <a:rPr lang="en-US" sz="7200" b="1" spc="-144" kern="0" dirty="0">
                <a:solidFill>
                  <a:srgbClr val="1A1612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Giọng bà nấu bếp. </a:t>
            </a:r>
            <a:pPr algn="l" indent="0" marL="0">
              <a:lnSpc>
                <a:spcPct val="102000"/>
              </a:lnSpc>
              <a:buNone/>
            </a:pPr>
            <a:r>
              <a:rPr lang="en-US" sz="7200" b="1" spc="-144" kern="0" dirty="0">
                <a:solidFill>
                  <a:srgbClr val="B41A1A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Tự hào, ngắn gọn, không hoa lá.</a:t>
            </a:r>
            <a:endParaRPr lang="en-US" sz="7200" dirty="0"/>
          </a:p>
        </p:txBody>
      </p:sp>
      <p:sp>
        <p:nvSpPr>
          <p:cNvPr id="6" name="Shape 4"/>
          <p:cNvSpPr/>
          <p:nvPr/>
        </p:nvSpPr>
        <p:spPr>
          <a:xfrm>
            <a:off x="1143000" y="4139045"/>
            <a:ext cx="7848654" cy="3710826"/>
          </a:xfrm>
          <a:prstGeom prst="roundRect">
            <a:avLst>
              <a:gd name="adj" fmla="val 6674"/>
            </a:avLst>
          </a:prstGeom>
          <a:solidFill>
            <a:srgbClr val="FFFCF1"/>
          </a:solidFill>
          <a:ln w="17318">
            <a:solidFill>
              <a:srgbClr val="16A34A"/>
            </a:solidFill>
            <a:prstDash val="solid"/>
          </a:ln>
          <a:effectLst>
            <a:outerShdw sx="100000" sy="100000" kx="0" ky="0" algn="bl" rotWithShape="0" blurRad="101600" dist="80822" dir="2700000">
              <a:srgbClr val="16A34A">
                <a:alpha val="100000"/>
              </a:srgbClr>
            </a:outerShdw>
          </a:effectLst>
        </p:spPr>
      </p:sp>
      <p:sp>
        <p:nvSpPr>
          <p:cNvPr id="7" name="Text 5"/>
          <p:cNvSpPr/>
          <p:nvPr/>
        </p:nvSpPr>
        <p:spPr>
          <a:xfrm>
            <a:off x="1541318" y="4537363"/>
            <a:ext cx="7263578" cy="57144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16A34A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NÊN</a:t>
            </a:r>
            <a:endParaRPr lang="en-US" sz="4200" dirty="0"/>
          </a:p>
        </p:txBody>
      </p:sp>
      <p:sp>
        <p:nvSpPr>
          <p:cNvPr id="8" name="Text 6"/>
          <p:cNvSpPr/>
          <p:nvPr/>
        </p:nvSpPr>
        <p:spPr>
          <a:xfrm>
            <a:off x="1884218" y="5299228"/>
            <a:ext cx="6920678" cy="33142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650" dirty="0">
                <a:solidFill>
                  <a:srgbClr val="2B241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Khẳng định vị giác: </a:t>
            </a:r>
            <a:pPr algn="l" indent="0" marL="0">
              <a:lnSpc>
                <a:spcPct val="140000"/>
              </a:lnSpc>
              <a:buNone/>
            </a:pPr>
            <a:r>
              <a:rPr lang="en-US" sz="1650" i="1" dirty="0">
                <a:solidFill>
                  <a:srgbClr val="2B241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"MẶN NGỌT HÀI HÒA"</a:t>
            </a:r>
            <a:pPr algn="l" indent="0" marL="0">
              <a:lnSpc>
                <a:spcPct val="140000"/>
              </a:lnSpc>
              <a:buNone/>
            </a:pPr>
            <a:r>
              <a:rPr lang="en-US" sz="1650" dirty="0">
                <a:solidFill>
                  <a:srgbClr val="2B241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, </a:t>
            </a:r>
            <a:pPr algn="l" indent="0" marL="0">
              <a:lnSpc>
                <a:spcPct val="140000"/>
              </a:lnSpc>
              <a:buNone/>
            </a:pPr>
            <a:r>
              <a:rPr lang="en-US" sz="1650" i="1" dirty="0">
                <a:solidFill>
                  <a:srgbClr val="2B241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"CHẤT SỐT SÁNH ĐẶC"</a:t>
            </a:r>
            <a:pPr algn="l" indent="0" marL="0">
              <a:lnSpc>
                <a:spcPct val="140000"/>
              </a:lnSpc>
              <a:buNone/>
            </a:pPr>
            <a:r>
              <a:rPr lang="en-US" sz="1650" dirty="0">
                <a:solidFill>
                  <a:srgbClr val="2B241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.</a:t>
            </a:r>
            <a:endParaRPr lang="en-US" sz="1650" dirty="0"/>
          </a:p>
        </p:txBody>
      </p:sp>
      <p:sp>
        <p:nvSpPr>
          <p:cNvPr id="9" name="Text 7"/>
          <p:cNvSpPr/>
          <p:nvPr/>
        </p:nvSpPr>
        <p:spPr>
          <a:xfrm>
            <a:off x="1884218" y="5763978"/>
            <a:ext cx="6920678" cy="33142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650" dirty="0">
                <a:solidFill>
                  <a:srgbClr val="2B241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Động từ giác quan: </a:t>
            </a:r>
            <a:pPr algn="l" indent="0" marL="0">
              <a:lnSpc>
                <a:spcPct val="140000"/>
              </a:lnSpc>
              <a:buNone/>
            </a:pPr>
            <a:r>
              <a:rPr lang="en-US" sz="1650" b="1" dirty="0">
                <a:solidFill>
                  <a:srgbClr val="2B241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thơm, béo, cay, đậm đà, sánh đặc</a:t>
            </a:r>
            <a:pPr algn="l" indent="0" marL="0">
              <a:lnSpc>
                <a:spcPct val="140000"/>
              </a:lnSpc>
              <a:buNone/>
            </a:pPr>
            <a:r>
              <a:rPr lang="en-US" sz="1650" dirty="0">
                <a:solidFill>
                  <a:srgbClr val="2B241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.</a:t>
            </a:r>
            <a:endParaRPr lang="en-US" sz="1650" dirty="0"/>
          </a:p>
        </p:txBody>
      </p:sp>
      <p:sp>
        <p:nvSpPr>
          <p:cNvPr id="10" name="Text 8"/>
          <p:cNvSpPr/>
          <p:nvPr/>
        </p:nvSpPr>
        <p:spPr>
          <a:xfrm>
            <a:off x="1884218" y="6228727"/>
            <a:ext cx="6920678" cy="33142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650" dirty="0">
                <a:solidFill>
                  <a:srgbClr val="2B241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2–4 từ mỗi dòng. Ngắt dòng như đóng dấu lên ảnh đồ ăn.</a:t>
            </a:r>
            <a:endParaRPr lang="en-US" sz="1650" dirty="0"/>
          </a:p>
        </p:txBody>
      </p:sp>
      <p:sp>
        <p:nvSpPr>
          <p:cNvPr id="11" name="Text 9"/>
          <p:cNvSpPr/>
          <p:nvPr/>
        </p:nvSpPr>
        <p:spPr>
          <a:xfrm>
            <a:off x="1884218" y="6693477"/>
            <a:ext cx="6920678" cy="33142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650" dirty="0">
                <a:solidFill>
                  <a:srgbClr val="2B241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Xưng "bạn" trực tiếp khi cần ("Gỏi gì cũng ngon").</a:t>
            </a:r>
            <a:endParaRPr lang="en-US" sz="1650" dirty="0"/>
          </a:p>
        </p:txBody>
      </p:sp>
      <p:sp>
        <p:nvSpPr>
          <p:cNvPr id="12" name="Text 10"/>
          <p:cNvSpPr/>
          <p:nvPr/>
        </p:nvSpPr>
        <p:spPr>
          <a:xfrm>
            <a:off x="1884218" y="7158226"/>
            <a:ext cx="6920678" cy="33142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650" dirty="0">
                <a:solidFill>
                  <a:srgbClr val="2B241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Gợi hình ảnh bếp nhà, mâm cơm, quán vỉa hè.</a:t>
            </a:r>
            <a:endParaRPr lang="en-US" sz="1650" dirty="0"/>
          </a:p>
        </p:txBody>
      </p:sp>
      <p:sp>
        <p:nvSpPr>
          <p:cNvPr id="13" name="Shape 11"/>
          <p:cNvSpPr/>
          <p:nvPr/>
        </p:nvSpPr>
        <p:spPr>
          <a:xfrm>
            <a:off x="9296345" y="4139045"/>
            <a:ext cx="7848654" cy="3710826"/>
          </a:xfrm>
          <a:prstGeom prst="roundRect">
            <a:avLst>
              <a:gd name="adj" fmla="val 6674"/>
            </a:avLst>
          </a:prstGeom>
          <a:solidFill>
            <a:srgbClr val="FFFCF1"/>
          </a:solidFill>
          <a:ln w="17318">
            <a:solidFill>
              <a:srgbClr val="B41A1A"/>
            </a:solidFill>
            <a:prstDash val="solid"/>
          </a:ln>
          <a:effectLst>
            <a:outerShdw sx="100000" sy="100000" kx="0" ky="0" algn="bl" rotWithShape="0" blurRad="101600" dist="80822" dir="2700000">
              <a:srgbClr val="B41A1A">
                <a:alpha val="100000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9694663" y="4537363"/>
            <a:ext cx="7263578" cy="571446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200" b="1" dirty="0">
                <a:solidFill>
                  <a:srgbClr val="B41A1A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KHÔNG NÊN</a:t>
            </a:r>
            <a:endParaRPr lang="en-US" sz="4200" dirty="0"/>
          </a:p>
        </p:txBody>
      </p:sp>
      <p:sp>
        <p:nvSpPr>
          <p:cNvPr id="15" name="Text 13"/>
          <p:cNvSpPr/>
          <p:nvPr/>
        </p:nvSpPr>
        <p:spPr>
          <a:xfrm>
            <a:off x="9547978" y="5299228"/>
            <a:ext cx="7274902" cy="219042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650" dirty="0">
                <a:solidFill>
                  <a:srgbClr val="2B241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Marketing-speak ẩn ý ("chúng tôi nghĩ bạn có thể thích…").</a:t>
            </a:r>
            <a:endParaRPr lang="en-US" sz="1650" dirty="0"/>
          </a:p>
          <a:p>
            <a:pPr algn="l" indent="0" marL="0">
              <a:lnSpc>
                <a:spcPct val="140000"/>
              </a:lnSpc>
              <a:buNone/>
            </a:pPr>
            <a:r>
              <a:rPr lang="en-US" sz="1650" dirty="0">
                <a:solidFill>
                  <a:srgbClr val="2B241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Ngôn ngữ dinh dưỡng lâm sàng, % chất, miligram.</a:t>
            </a:r>
            <a:endParaRPr lang="en-US" sz="1650" dirty="0"/>
          </a:p>
          <a:p>
            <a:pPr algn="l" indent="0" marL="0">
              <a:lnSpc>
                <a:spcPct val="140000"/>
              </a:lnSpc>
              <a:buNone/>
            </a:pPr>
            <a:r>
              <a:rPr lang="en-US" sz="1650" dirty="0">
                <a:solidFill>
                  <a:srgbClr val="2B241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Câu dài, có dấu phẩy nhiều hơn 2 lần.</a:t>
            </a:r>
            <a:endParaRPr lang="en-US" sz="1650" dirty="0"/>
          </a:p>
          <a:p>
            <a:pPr algn="l" indent="0" marL="0">
              <a:lnSpc>
                <a:spcPct val="140000"/>
              </a:lnSpc>
              <a:buNone/>
            </a:pPr>
            <a:r>
              <a:rPr lang="en-US" sz="1650" dirty="0">
                <a:solidFill>
                  <a:srgbClr val="2B241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Khẩu hiệu "fine-dining" hoặc gourmet phương Tây.</a:t>
            </a:r>
            <a:endParaRPr lang="en-US" sz="1650" dirty="0"/>
          </a:p>
          <a:p>
            <a:pPr algn="l" indent="0" marL="0">
              <a:lnSpc>
                <a:spcPct val="140000"/>
              </a:lnSpc>
              <a:buNone/>
            </a:pPr>
            <a:r>
              <a:rPr lang="en-US" sz="1650" dirty="0">
                <a:solidFill>
                  <a:srgbClr val="2B241E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Emoji 🌶️🔥 — chillipepper của logo đã là mascot.</a:t>
            </a:r>
            <a:endParaRPr lang="en-US" sz="1650" dirty="0"/>
          </a:p>
        </p:txBody>
      </p:sp>
      <p:sp>
        <p:nvSpPr>
          <p:cNvPr id="16" name="Text 14"/>
          <p:cNvSpPr/>
          <p:nvPr/>
        </p:nvSpPr>
        <p:spPr>
          <a:xfrm>
            <a:off x="914346" y="9563154"/>
            <a:ext cx="3228350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THÍCH CAY · DESIGN GUIDELINE 2026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16795929" y="9563154"/>
            <a:ext cx="653924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07 / 27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BF5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346" y="533346"/>
            <a:ext cx="1598035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01 · THƯƠNG HIỆU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15958298" y="533346"/>
            <a:ext cx="1491555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08 </a:t>
            </a:r>
            <a:pPr algn="l" indent="0" marL="0">
              <a:buNone/>
            </a:pPr>
            <a:r>
              <a:rPr lang="en-US" sz="1200" b="1" spc="96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· </a:t>
            </a:r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COPY MẪU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1143000" y="1333500"/>
            <a:ext cx="16482060" cy="254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162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MẪU COPY GỐC — TRÍCH TỪ PACKAGING HIỆN HÀNH</a:t>
            </a:r>
            <a:endParaRPr lang="en-US" sz="1350" dirty="0"/>
          </a:p>
        </p:txBody>
      </p:sp>
      <p:sp>
        <p:nvSpPr>
          <p:cNvPr id="5" name="Text 3"/>
          <p:cNvSpPr/>
          <p:nvPr/>
        </p:nvSpPr>
        <p:spPr>
          <a:xfrm>
            <a:off x="1143000" y="1816650"/>
            <a:ext cx="14716125" cy="970711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02000"/>
              </a:lnSpc>
              <a:buNone/>
            </a:pPr>
            <a:r>
              <a:rPr lang="en-US" sz="7200" b="1" spc="-144" kern="0" dirty="0">
                <a:solidFill>
                  <a:srgbClr val="1A1612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Đóng dấu lên ảnh đồ ăn.</a:t>
            </a:r>
            <a:endParaRPr lang="en-US" sz="7200" dirty="0"/>
          </a:p>
        </p:txBody>
      </p:sp>
      <p:sp>
        <p:nvSpPr>
          <p:cNvPr id="6" name="Text 4"/>
          <p:cNvSpPr/>
          <p:nvPr/>
        </p:nvSpPr>
        <p:spPr>
          <a:xfrm>
            <a:off x="1143000" y="3053953"/>
            <a:ext cx="10791825" cy="837984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2100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Headline 2 dòng, sub-claim 2 dòng × 2-3 cụm. Dùng làm </a:t>
            </a:r>
            <a:pPr algn="l" indent="0" marL="0">
              <a:lnSpc>
                <a:spcPct val="150000"/>
              </a:lnSpc>
              <a:buNone/>
            </a:pPr>
            <a:r>
              <a:rPr lang="en-US" sz="2100" b="1" dirty="0">
                <a:solidFill>
                  <a:srgbClr val="1A161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khuôn mẫu </a:t>
            </a:r>
            <a:pPr algn="l" indent="0" marL="0">
              <a:lnSpc>
                <a:spcPct val="150000"/>
              </a:lnSpc>
              <a:buNone/>
            </a:pPr>
            <a:r>
              <a:rPr lang="en-US" sz="2100" dirty="0">
                <a:solidFill>
                  <a:srgbClr val="3D352B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khi viết copy cho SKU mới.</a:t>
            </a:r>
            <a:endParaRPr lang="en-US" sz="2100" dirty="0"/>
          </a:p>
        </p:txBody>
      </p:sp>
      <p:sp>
        <p:nvSpPr>
          <p:cNvPr id="7" name="Shape 5"/>
          <p:cNvSpPr/>
          <p:nvPr/>
        </p:nvSpPr>
        <p:spPr>
          <a:xfrm>
            <a:off x="1143000" y="4120510"/>
            <a:ext cx="5130782" cy="3463636"/>
          </a:xfrm>
          <a:prstGeom prst="roundRect">
            <a:avLst>
              <a:gd name="adj" fmla="val 7150"/>
            </a:avLst>
          </a:prstGeom>
          <a:solidFill>
            <a:srgbClr val="FFFCF1"/>
          </a:solidFill>
          <a:ln w="17318">
            <a:solidFill>
              <a:srgbClr val="1A1612"/>
            </a:solidFill>
            <a:prstDash val="solid"/>
          </a:ln>
          <a:effectLst>
            <a:outerShdw sx="100000" sy="100000" kx="0" ky="0" algn="bl" rotWithShape="0" blurRad="101600" dist="80822" dir="2700000">
              <a:srgbClr val="1A1612">
                <a:alpha val="100000"/>
              </a:srgbClr>
            </a:outerShdw>
          </a:effectLst>
        </p:spPr>
      </p:sp>
      <p:sp>
        <p:nvSpPr>
          <p:cNvPr id="8" name="Text 6"/>
          <p:cNvSpPr/>
          <p:nvPr/>
        </p:nvSpPr>
        <p:spPr>
          <a:xfrm>
            <a:off x="1397708" y="4746670"/>
            <a:ext cx="4621365" cy="119625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95000"/>
              </a:lnSpc>
              <a:buNone/>
            </a:pPr>
            <a:r>
              <a:rPr lang="en-US" sz="4800" dirty="0">
                <a:solidFill>
                  <a:srgbClr val="B41A1A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GỎI NGON ĐẬM ĐÀ</a:t>
            </a:r>
            <a:endParaRPr lang="en-US" sz="4800" dirty="0"/>
          </a:p>
        </p:txBody>
      </p:sp>
      <p:sp>
        <p:nvSpPr>
          <p:cNvPr id="9" name="Text 7"/>
          <p:cNvSpPr/>
          <p:nvPr/>
        </p:nvSpPr>
        <p:spPr>
          <a:xfrm>
            <a:off x="1397708" y="6038092"/>
            <a:ext cx="4621365" cy="9578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8A4C00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CHUA NGỌT HÀI HÒA — CHẤT SỐT SÁNH ĐẶC</a:t>
            </a:r>
            <a:endParaRPr lang="en-US" sz="2100" dirty="0"/>
          </a:p>
        </p:txBody>
      </p:sp>
      <p:sp>
        <p:nvSpPr>
          <p:cNvPr id="10" name="Shape 8"/>
          <p:cNvSpPr/>
          <p:nvPr/>
        </p:nvSpPr>
        <p:spPr>
          <a:xfrm>
            <a:off x="6578473" y="4120510"/>
            <a:ext cx="5130917" cy="3463636"/>
          </a:xfrm>
          <a:prstGeom prst="roundRect">
            <a:avLst>
              <a:gd name="adj" fmla="val 7150"/>
            </a:avLst>
          </a:prstGeom>
          <a:solidFill>
            <a:srgbClr val="B41A1A"/>
          </a:solidFill>
          <a:ln w="17318">
            <a:solidFill>
              <a:srgbClr val="701111"/>
            </a:solidFill>
            <a:prstDash val="solid"/>
          </a:ln>
          <a:effectLst>
            <a:outerShdw sx="100000" sy="100000" kx="0" ky="0" algn="bl" rotWithShape="0" blurRad="101600" dist="80822" dir="2700000">
              <a:srgbClr val="701111">
                <a:alpha val="100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6833180" y="4746670"/>
            <a:ext cx="4621504" cy="119625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95000"/>
              </a:lnSpc>
              <a:buNone/>
            </a:pPr>
            <a:r>
              <a:rPr lang="en-US" sz="4800" dirty="0">
                <a:solidFill>
                  <a:srgbClr val="FBF5E7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BƠ TỎI HẢO HẠNG</a:t>
            </a:r>
            <a:endParaRPr lang="en-US" sz="4800" dirty="0"/>
          </a:p>
        </p:txBody>
      </p:sp>
      <p:sp>
        <p:nvSpPr>
          <p:cNvPr id="12" name="Text 10"/>
          <p:cNvSpPr/>
          <p:nvPr/>
        </p:nvSpPr>
        <p:spPr>
          <a:xfrm>
            <a:off x="6833180" y="6038092"/>
            <a:ext cx="4621504" cy="9578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FFC697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DẬY MÙI THƠM BÉO — MẶN NGỌT HÀI HÒA</a:t>
            </a:r>
            <a:endParaRPr lang="en-US" sz="2100" dirty="0"/>
          </a:p>
        </p:txBody>
      </p:sp>
      <p:sp>
        <p:nvSpPr>
          <p:cNvPr id="13" name="Shape 11"/>
          <p:cNvSpPr/>
          <p:nvPr/>
        </p:nvSpPr>
        <p:spPr>
          <a:xfrm>
            <a:off x="12014082" y="4120510"/>
            <a:ext cx="5130917" cy="3463636"/>
          </a:xfrm>
          <a:prstGeom prst="roundRect">
            <a:avLst>
              <a:gd name="adj" fmla="val 7150"/>
            </a:avLst>
          </a:prstGeom>
          <a:solidFill>
            <a:srgbClr val="FFC697"/>
          </a:solidFill>
          <a:ln w="17318">
            <a:solidFill>
              <a:srgbClr val="8A4C00"/>
            </a:solidFill>
            <a:prstDash val="solid"/>
          </a:ln>
          <a:effectLst>
            <a:outerShdw sx="100000" sy="100000" kx="0" ky="0" algn="bl" rotWithShape="0" blurRad="101600" dist="80822" dir="2700000">
              <a:srgbClr val="8A4C00">
                <a:alpha val="100000"/>
              </a:srgbClr>
            </a:outerShdw>
          </a:effectLst>
        </p:spPr>
      </p:sp>
      <p:sp>
        <p:nvSpPr>
          <p:cNvPr id="14" name="Text 12"/>
          <p:cNvSpPr/>
          <p:nvPr/>
        </p:nvSpPr>
        <p:spPr>
          <a:xfrm>
            <a:off x="12268789" y="4746670"/>
            <a:ext cx="4621504" cy="119625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95000"/>
              </a:lnSpc>
              <a:buNone/>
            </a:pPr>
            <a:r>
              <a:rPr lang="en-US" sz="4800" dirty="0">
                <a:solidFill>
                  <a:srgbClr val="8A4C00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VỊ NẤM NGỌT THANH</a:t>
            </a:r>
            <a:endParaRPr lang="en-US" sz="4800" dirty="0"/>
          </a:p>
        </p:txBody>
      </p:sp>
      <p:sp>
        <p:nvSpPr>
          <p:cNvPr id="15" name="Text 13"/>
          <p:cNvSpPr/>
          <p:nvPr/>
        </p:nvSpPr>
        <p:spPr>
          <a:xfrm>
            <a:off x="12268789" y="6038092"/>
            <a:ext cx="4621504" cy="95785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2100" dirty="0">
                <a:solidFill>
                  <a:srgbClr val="1A1612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MẶN NGỌT HÀI HÒA — BÉO BÙI ĐẬU PHỘNG</a:t>
            </a:r>
            <a:endParaRPr lang="en-US" sz="2100" dirty="0"/>
          </a:p>
        </p:txBody>
      </p:sp>
      <p:sp>
        <p:nvSpPr>
          <p:cNvPr id="16" name="Text 14"/>
          <p:cNvSpPr/>
          <p:nvPr/>
        </p:nvSpPr>
        <p:spPr>
          <a:xfrm>
            <a:off x="914346" y="9563154"/>
            <a:ext cx="3228350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THÍCH CAY · DESIGN GUIDELINE 2026</a:t>
            </a:r>
            <a:endParaRPr lang="en-US" sz="1200" dirty="0"/>
          </a:p>
        </p:txBody>
      </p:sp>
      <p:sp>
        <p:nvSpPr>
          <p:cNvPr id="17" name="Text 15"/>
          <p:cNvSpPr/>
          <p:nvPr/>
        </p:nvSpPr>
        <p:spPr>
          <a:xfrm>
            <a:off x="16795929" y="9563154"/>
            <a:ext cx="653924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08 / 27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BF5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355548" y="2408174"/>
            <a:ext cx="9576769" cy="471055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2700" spc="810" kern="0" dirty="0">
                <a:solidFill>
                  <a:srgbClr val="2B241E">
                    <a:alpha val="60000"/>
                  </a:srgbClr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PHẦN 02 — CHƯƠNG THỨ HAI</a:t>
            </a:r>
            <a:endParaRPr lang="en-US" sz="2700" dirty="0"/>
          </a:p>
        </p:txBody>
      </p:sp>
      <p:sp>
        <p:nvSpPr>
          <p:cNvPr id="3" name="Text 1"/>
          <p:cNvSpPr/>
          <p:nvPr/>
        </p:nvSpPr>
        <p:spPr>
          <a:xfrm>
            <a:off x="4355548" y="3145820"/>
            <a:ext cx="9576769" cy="4019388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lnSpc>
                <a:spcPct val="95000"/>
              </a:lnSpc>
              <a:buNone/>
            </a:pPr>
            <a:r>
              <a:rPr lang="en-US" sz="16500" b="1" dirty="0">
                <a:solidFill>
                  <a:srgbClr val="FBF5E7"/>
                </a:solidFill>
                <a:latin typeface="DVN Luckiest Guy" pitchFamily="34" charset="0"/>
                <a:ea typeface="DVN Luckiest Guy" pitchFamily="34" charset="-122"/>
                <a:cs typeface="DVN Luckiest Guy" pitchFamily="34" charset="-120"/>
              </a:rPr>
              <a:t>HỆ THỐNG THỊ GIÁC.</a:t>
            </a:r>
            <a:endParaRPr lang="en-US" sz="16500" dirty="0"/>
          </a:p>
        </p:txBody>
      </p:sp>
      <p:sp>
        <p:nvSpPr>
          <p:cNvPr id="4" name="Text 2"/>
          <p:cNvSpPr/>
          <p:nvPr/>
        </p:nvSpPr>
        <p:spPr>
          <a:xfrm>
            <a:off x="4355548" y="7393781"/>
            <a:ext cx="9576769" cy="523009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ctr" indent="0" marL="0">
              <a:buNone/>
            </a:pPr>
            <a:r>
              <a:rPr lang="en-US" sz="3000" i="1" dirty="0">
                <a:solidFill>
                  <a:srgbClr val="FFC697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Nguyên liệu thị giác để dựng lên bộ mặt Thích Cay.</a:t>
            </a:r>
            <a:endParaRPr lang="en-US" sz="3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BF5E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914346" y="533346"/>
            <a:ext cx="2116228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02 · HỆ THỐNG THỊ GIÁC</a:t>
            </a:r>
            <a:endParaRPr lang="en-US" sz="1200" dirty="0"/>
          </a:p>
        </p:txBody>
      </p:sp>
      <p:sp>
        <p:nvSpPr>
          <p:cNvPr id="3" name="Text 1"/>
          <p:cNvSpPr/>
          <p:nvPr/>
        </p:nvSpPr>
        <p:spPr>
          <a:xfrm>
            <a:off x="16353504" y="533346"/>
            <a:ext cx="1096349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10 </a:t>
            </a:r>
            <a:pPr algn="l" indent="0" marL="0">
              <a:buNone/>
            </a:pPr>
            <a:r>
              <a:rPr lang="en-US" sz="1200" b="1" spc="96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· </a:t>
            </a:r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LOGO</a:t>
            </a:r>
            <a:endParaRPr lang="en-US" sz="1200" dirty="0"/>
          </a:p>
        </p:txBody>
      </p:sp>
      <p:sp>
        <p:nvSpPr>
          <p:cNvPr id="4" name="Text 2"/>
          <p:cNvSpPr/>
          <p:nvPr/>
        </p:nvSpPr>
        <p:spPr>
          <a:xfrm>
            <a:off x="1143000" y="1333500"/>
            <a:ext cx="16482060" cy="254577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350" b="1" spc="162" kern="0" dirty="0">
                <a:solidFill>
                  <a:srgbClr val="B41A1A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LOGO — BỘ NHẬN DIỆN CHÍNH THỨC</a:t>
            </a:r>
            <a:endParaRPr lang="en-US" sz="1350" dirty="0"/>
          </a:p>
        </p:txBody>
      </p:sp>
      <p:sp>
        <p:nvSpPr>
          <p:cNvPr id="5" name="Shape 3"/>
          <p:cNvSpPr/>
          <p:nvPr/>
        </p:nvSpPr>
        <p:spPr>
          <a:xfrm>
            <a:off x="1143000" y="1854669"/>
            <a:ext cx="8395800" cy="7002228"/>
          </a:xfrm>
          <a:prstGeom prst="roundRect">
            <a:avLst>
              <a:gd name="adj" fmla="val 4897"/>
            </a:avLst>
          </a:prstGeom>
          <a:solidFill>
            <a:srgbClr val="FFFCF1"/>
          </a:solidFill>
          <a:ln w="17318">
            <a:solidFill>
              <a:srgbClr val="D6CAB0"/>
            </a:solidFill>
            <a:prstDash val="solid"/>
          </a:ln>
          <a:effectLst>
            <a:outerShdw sx="100000" sy="100000" kx="0" ky="0" algn="bl" rotWithShape="0" blurRad="101600" dist="107763" dir="2700000">
              <a:srgbClr val="D6CAB0">
                <a:alpha val="100000"/>
              </a:srgbClr>
            </a:outerShdw>
          </a:effectLst>
        </p:spPr>
      </p:sp>
      <p:pic>
        <p:nvPicPr>
          <p:cNvPr id="6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32605" y="2847488"/>
            <a:ext cx="5016590" cy="5016590"/>
          </a:xfrm>
          <a:prstGeom prst="rect">
            <a:avLst/>
          </a:prstGeom>
        </p:spPr>
      </p:pic>
      <p:sp>
        <p:nvSpPr>
          <p:cNvPr id="7" name="Shape 4"/>
          <p:cNvSpPr/>
          <p:nvPr/>
        </p:nvSpPr>
        <p:spPr>
          <a:xfrm>
            <a:off x="10148319" y="3360945"/>
            <a:ext cx="6996680" cy="1177501"/>
          </a:xfrm>
          <a:prstGeom prst="roundRect">
            <a:avLst>
              <a:gd name="adj" fmla="val 21032"/>
            </a:avLst>
          </a:prstGeom>
          <a:solidFill>
            <a:srgbClr val="FFFCF1"/>
          </a:solidFill>
          <a:ln w="17318">
            <a:solidFill>
              <a:srgbClr val="D6CAB0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0470328" y="3708932"/>
            <a:ext cx="5680062" cy="20262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050" b="1" spc="105" kern="0" dirty="0">
                <a:solidFill>
                  <a:srgbClr val="5C5142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PRIMARY · MẶC ĐỊNH</a:t>
            </a:r>
            <a:endParaRPr lang="en-US" sz="1050" dirty="0"/>
          </a:p>
        </p:txBody>
      </p:sp>
      <p:sp>
        <p:nvSpPr>
          <p:cNvPr id="9" name="Text 6"/>
          <p:cNvSpPr/>
          <p:nvPr/>
        </p:nvSpPr>
        <p:spPr>
          <a:xfrm>
            <a:off x="10470328" y="3930551"/>
            <a:ext cx="5680062" cy="2978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b="1" dirty="0">
                <a:solidFill>
                  <a:srgbClr val="1A1612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Trên nền cream</a:t>
            </a:r>
            <a:endParaRPr lang="en-US" sz="1650" dirty="0"/>
          </a:p>
        </p:txBody>
      </p:sp>
      <p:pic>
        <p:nvPicPr>
          <p:cNvPr id="10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13471" y="3644936"/>
            <a:ext cx="609519" cy="609519"/>
          </a:xfrm>
          <a:prstGeom prst="rect">
            <a:avLst/>
          </a:prstGeom>
        </p:spPr>
      </p:pic>
      <p:sp>
        <p:nvSpPr>
          <p:cNvPr id="11" name="Shape 7"/>
          <p:cNvSpPr/>
          <p:nvPr/>
        </p:nvSpPr>
        <p:spPr>
          <a:xfrm>
            <a:off x="10148319" y="4766965"/>
            <a:ext cx="6996680" cy="1177501"/>
          </a:xfrm>
          <a:prstGeom prst="roundRect">
            <a:avLst>
              <a:gd name="adj" fmla="val 21032"/>
            </a:avLst>
          </a:prstGeom>
          <a:solidFill>
            <a:srgbClr val="1A1612"/>
          </a:solidFill>
          <a:ln w="17318">
            <a:solidFill>
              <a:srgbClr val="1A1612"/>
            </a:solidFill>
            <a:prstDash val="solid"/>
          </a:ln>
        </p:spPr>
      </p:sp>
      <p:sp>
        <p:nvSpPr>
          <p:cNvPr id="12" name="Text 8"/>
          <p:cNvSpPr/>
          <p:nvPr/>
        </p:nvSpPr>
        <p:spPr>
          <a:xfrm>
            <a:off x="10470328" y="5114952"/>
            <a:ext cx="5680062" cy="20262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050" b="1" spc="105" kern="0" dirty="0">
                <a:solidFill>
                  <a:srgbClr val="FBF5E7">
                    <a:alpha val="60000"/>
                  </a:srgbClr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REVERSE · NỀN TỐI</a:t>
            </a:r>
            <a:endParaRPr lang="en-US" sz="1050" dirty="0"/>
          </a:p>
        </p:txBody>
      </p:sp>
      <p:sp>
        <p:nvSpPr>
          <p:cNvPr id="13" name="Text 9"/>
          <p:cNvSpPr/>
          <p:nvPr/>
        </p:nvSpPr>
        <p:spPr>
          <a:xfrm>
            <a:off x="10470328" y="5336570"/>
            <a:ext cx="5680062" cy="2978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b="1" dirty="0">
                <a:solidFill>
                  <a:srgbClr val="FBF5E7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Trên nền ink</a:t>
            </a:r>
            <a:endParaRPr lang="en-US" sz="1650" dirty="0"/>
          </a:p>
        </p:txBody>
      </p:sp>
      <p:pic>
        <p:nvPicPr>
          <p:cNvPr id="1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13471" y="5050956"/>
            <a:ext cx="609519" cy="609519"/>
          </a:xfrm>
          <a:prstGeom prst="rect">
            <a:avLst/>
          </a:prstGeom>
        </p:spPr>
      </p:pic>
      <p:sp>
        <p:nvSpPr>
          <p:cNvPr id="15" name="Shape 10"/>
          <p:cNvSpPr/>
          <p:nvPr/>
        </p:nvSpPr>
        <p:spPr>
          <a:xfrm>
            <a:off x="10148319" y="6172984"/>
            <a:ext cx="6996680" cy="1177501"/>
          </a:xfrm>
          <a:prstGeom prst="roundRect">
            <a:avLst>
              <a:gd name="adj" fmla="val 21032"/>
            </a:avLst>
          </a:prstGeom>
          <a:solidFill>
            <a:srgbClr val="B41A1A"/>
          </a:solidFill>
          <a:ln w="17318">
            <a:solidFill>
              <a:srgbClr val="921616"/>
            </a:solidFill>
            <a:prstDash val="solid"/>
          </a:ln>
        </p:spPr>
      </p:sp>
      <p:sp>
        <p:nvSpPr>
          <p:cNvPr id="16" name="Text 11"/>
          <p:cNvSpPr/>
          <p:nvPr/>
        </p:nvSpPr>
        <p:spPr>
          <a:xfrm>
            <a:off x="10470328" y="6520972"/>
            <a:ext cx="5680062" cy="20262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050" b="1" spc="105" kern="0" dirty="0">
                <a:solidFill>
                  <a:srgbClr val="FBF5E7">
                    <a:alpha val="60000"/>
                  </a:srgbClr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MONO ĐỎ · LIFESTYLE</a:t>
            </a:r>
            <a:endParaRPr lang="en-US" sz="1050" dirty="0"/>
          </a:p>
        </p:txBody>
      </p:sp>
      <p:sp>
        <p:nvSpPr>
          <p:cNvPr id="17" name="Text 12"/>
          <p:cNvSpPr/>
          <p:nvPr/>
        </p:nvSpPr>
        <p:spPr>
          <a:xfrm>
            <a:off x="10470328" y="6742590"/>
            <a:ext cx="5680062" cy="297873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650" b="1" dirty="0">
                <a:solidFill>
                  <a:srgbClr val="FBF5E7"/>
                </a:solidFill>
                <a:latin typeface="Be Vietnam Pro" pitchFamily="34" charset="0"/>
                <a:ea typeface="Be Vietnam Pro" pitchFamily="34" charset="-122"/>
                <a:cs typeface="Be Vietnam Pro" pitchFamily="34" charset="-120"/>
              </a:rPr>
              <a:t>Trên nền photography</a:t>
            </a:r>
            <a:endParaRPr lang="en-US" sz="1650" dirty="0"/>
          </a:p>
        </p:txBody>
      </p:sp>
      <p:pic>
        <p:nvPicPr>
          <p:cNvPr id="1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13471" y="6456976"/>
            <a:ext cx="609519" cy="609519"/>
          </a:xfrm>
          <a:prstGeom prst="rect">
            <a:avLst/>
          </a:prstGeom>
        </p:spPr>
      </p:pic>
      <p:sp>
        <p:nvSpPr>
          <p:cNvPr id="19" name="Text 13"/>
          <p:cNvSpPr/>
          <p:nvPr/>
        </p:nvSpPr>
        <p:spPr>
          <a:xfrm>
            <a:off x="914346" y="9563154"/>
            <a:ext cx="3228350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THÍCH CAY · DESIGN GUIDELINE 2026</a:t>
            </a:r>
            <a:endParaRPr lang="en-US" sz="1200" dirty="0"/>
          </a:p>
        </p:txBody>
      </p:sp>
      <p:sp>
        <p:nvSpPr>
          <p:cNvPr id="20" name="Text 14"/>
          <p:cNvSpPr/>
          <p:nvPr/>
        </p:nvSpPr>
        <p:spPr>
          <a:xfrm>
            <a:off x="16795929" y="9563154"/>
            <a:ext cx="653924" cy="228600"/>
          </a:xfrm>
          <a:prstGeom prst="rect">
            <a:avLst/>
          </a:prstGeom>
          <a:noFill/>
          <a:ln/>
        </p:spPr>
        <p:txBody>
          <a:bodyPr wrap="square" lIns="25400" tIns="25400" rIns="25400" bIns="25400" rtlCol="0" anchor="t">
            <a:normAutofit/>
          </a:bodyPr>
          <a:lstStyle/>
          <a:p>
            <a:pPr algn="l" indent="0" marL="0">
              <a:buNone/>
            </a:pPr>
            <a:r>
              <a:rPr lang="en-US" sz="1200" b="1" spc="96" kern="0" dirty="0">
                <a:solidFill>
                  <a:srgbClr val="7A6E58"/>
                </a:solidFill>
                <a:latin typeface="Plus Jakarta Sans" pitchFamily="34" charset="0"/>
                <a:ea typeface="Plus Jakarta Sans" pitchFamily="34" charset="-122"/>
                <a:cs typeface="Plus Jakarta Sans" pitchFamily="34" charset="-120"/>
              </a:rPr>
              <a:t>10 / 27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24</Slides>
  <Notes>24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2026-05-18T07:03:25Z</dcterms:created>
  <dcterms:modified xsi:type="dcterms:W3CDTF">2026-05-18T07:03:25Z</dcterms:modified>
</cp:coreProperties>
</file>